
<file path=[Content_Types].xml><?xml version="1.0" encoding="utf-8"?>
<Types xmlns="http://schemas.openxmlformats.org/package/2006/content-types">
  <Default Extension="xml" ContentType="application/xml"/>
  <Default Extension="tiff" ContentType="image/tif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0" r:id="rId3"/>
    <p:sldId id="265" r:id="rId4"/>
    <p:sldId id="266" r:id="rId5"/>
    <p:sldId id="264" r:id="rId6"/>
    <p:sldId id="271" r:id="rId7"/>
    <p:sldId id="268" r:id="rId8"/>
    <p:sldId id="270" r:id="rId9"/>
    <p:sldId id="269" r:id="rId10"/>
    <p:sldId id="263" r:id="rId11"/>
    <p:sldId id="267" r:id="rId12"/>
    <p:sldId id="259" r:id="rId13"/>
    <p:sldId id="257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324"/>
    <p:restoredTop sz="94682"/>
  </p:normalViewPr>
  <p:slideViewPr>
    <p:cSldViewPr snapToGrid="0" snapToObjects="1">
      <p:cViewPr>
        <p:scale>
          <a:sx n="110" d="100"/>
          <a:sy n="110" d="100"/>
        </p:scale>
        <p:origin x="880" y="3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0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E532990-04D2-7342-A32C-AEAE9050FAB8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0A4F85-8DC1-5240-83A7-BC7330A405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18837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B0A4F85-8DC1-5240-83A7-BC7330A4056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7404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3594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3980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3448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440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17400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37188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6833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84103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25316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6426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3655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92DC5B-272B-EC4D-B41B-9B5E74EDFB69}" type="datetimeFigureOut">
              <a:rPr lang="en-US" smtClean="0"/>
              <a:t>11/13/17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4480A59-2085-3744-9671-DF05A0646B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0394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10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Drone Project: </a:t>
            </a:r>
            <a:br>
              <a:rPr lang="en-US" dirty="0" smtClean="0"/>
            </a:br>
            <a:r>
              <a:rPr lang="en-US" dirty="0" smtClean="0"/>
              <a:t>Flight Controller Connections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By: Luke Rooney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1196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Picture 100"/>
          <p:cNvPicPr>
            <a:picLocks noChangeAspect="1"/>
          </p:cNvPicPr>
          <p:nvPr/>
        </p:nvPicPr>
        <p:blipFill rotWithShape="1">
          <a:blip r:embed="rId2"/>
          <a:srcRect l="19789" t="22447" r="25527" b="14599"/>
          <a:stretch/>
        </p:blipFill>
        <p:spPr>
          <a:xfrm rot="3638848">
            <a:off x="4241936" y="2948946"/>
            <a:ext cx="3381865" cy="2919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PDB/BEC &gt; ESC (Power)</a:t>
            </a:r>
            <a:endParaRPr lang="en-US" dirty="0"/>
          </a:p>
        </p:txBody>
      </p:sp>
      <p:cxnSp>
        <p:nvCxnSpPr>
          <p:cNvPr id="6" name="Straight Connector 5"/>
          <p:cNvCxnSpPr/>
          <p:nvPr/>
        </p:nvCxnSpPr>
        <p:spPr>
          <a:xfrm flipH="1" flipV="1">
            <a:off x="4776178" y="3226363"/>
            <a:ext cx="875668" cy="83456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 flipV="1">
            <a:off x="4457700" y="3504636"/>
            <a:ext cx="871538" cy="82900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>
          <a:xfrm>
            <a:off x="5532850" y="1478660"/>
            <a:ext cx="1132177" cy="740768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5557661" y="1606758"/>
            <a:ext cx="108255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BAT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02" name="Straight Connector 101"/>
          <p:cNvCxnSpPr/>
          <p:nvPr/>
        </p:nvCxnSpPr>
        <p:spPr>
          <a:xfrm flipV="1">
            <a:off x="5872157" y="2219426"/>
            <a:ext cx="71436" cy="716419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/>
          <p:cNvCxnSpPr/>
          <p:nvPr/>
        </p:nvCxnSpPr>
        <p:spPr>
          <a:xfrm flipV="1">
            <a:off x="6286493" y="2196522"/>
            <a:ext cx="0" cy="73932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0" name="Oval 109"/>
          <p:cNvSpPr/>
          <p:nvPr/>
        </p:nvSpPr>
        <p:spPr>
          <a:xfrm>
            <a:off x="3861778" y="2590236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1" name="Rectangle 110"/>
          <p:cNvSpPr/>
          <p:nvPr/>
        </p:nvSpPr>
        <p:spPr>
          <a:xfrm>
            <a:off x="3599820" y="2817648"/>
            <a:ext cx="1438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1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6" name="Oval 115"/>
          <p:cNvSpPr/>
          <p:nvPr/>
        </p:nvSpPr>
        <p:spPr>
          <a:xfrm>
            <a:off x="3785580" y="5641355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ectangle 116"/>
          <p:cNvSpPr/>
          <p:nvPr/>
        </p:nvSpPr>
        <p:spPr>
          <a:xfrm>
            <a:off x="3523622" y="5868767"/>
            <a:ext cx="1438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3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18" name="Oval 117"/>
          <p:cNvSpPr/>
          <p:nvPr/>
        </p:nvSpPr>
        <p:spPr>
          <a:xfrm>
            <a:off x="7369953" y="2602156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9" name="Rectangle 118"/>
          <p:cNvSpPr/>
          <p:nvPr/>
        </p:nvSpPr>
        <p:spPr>
          <a:xfrm>
            <a:off x="7107995" y="2829568"/>
            <a:ext cx="1438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2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20" name="Oval 119"/>
          <p:cNvSpPr/>
          <p:nvPr/>
        </p:nvSpPr>
        <p:spPr>
          <a:xfrm>
            <a:off x="7369953" y="5641355"/>
            <a:ext cx="914400" cy="9144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Rectangle 120"/>
          <p:cNvSpPr/>
          <p:nvPr/>
        </p:nvSpPr>
        <p:spPr>
          <a:xfrm>
            <a:off x="7107995" y="5868767"/>
            <a:ext cx="143831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ESC 4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22" name="Straight Connector 121"/>
          <p:cNvCxnSpPr/>
          <p:nvPr/>
        </p:nvCxnSpPr>
        <p:spPr>
          <a:xfrm flipH="1">
            <a:off x="4699980" y="5596056"/>
            <a:ext cx="944157" cy="657861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/>
          <p:cNvCxnSpPr>
            <a:endCxn id="116" idx="7"/>
          </p:cNvCxnSpPr>
          <p:nvPr/>
        </p:nvCxnSpPr>
        <p:spPr>
          <a:xfrm flipH="1">
            <a:off x="4566069" y="5224152"/>
            <a:ext cx="722684" cy="55111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/>
          <p:cNvCxnSpPr>
            <a:stCxn id="118" idx="2"/>
          </p:cNvCxnSpPr>
          <p:nvPr/>
        </p:nvCxnSpPr>
        <p:spPr>
          <a:xfrm flipH="1">
            <a:off x="6477875" y="3059356"/>
            <a:ext cx="892078" cy="99872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/>
          <p:cNvCxnSpPr>
            <a:stCxn id="118" idx="4"/>
          </p:cNvCxnSpPr>
          <p:nvPr/>
        </p:nvCxnSpPr>
        <p:spPr>
          <a:xfrm flipH="1">
            <a:off x="6792936" y="3516556"/>
            <a:ext cx="1034217" cy="86139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/>
          <p:cNvCxnSpPr>
            <a:stCxn id="120" idx="0"/>
          </p:cNvCxnSpPr>
          <p:nvPr/>
        </p:nvCxnSpPr>
        <p:spPr>
          <a:xfrm flipH="1" flipV="1">
            <a:off x="6792937" y="5224152"/>
            <a:ext cx="1034216" cy="41720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0" idx="3"/>
          </p:cNvCxnSpPr>
          <p:nvPr/>
        </p:nvCxnSpPr>
        <p:spPr>
          <a:xfrm flipH="1" flipV="1">
            <a:off x="6512676" y="5568162"/>
            <a:ext cx="991188" cy="85368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37" idx="6"/>
          </p:cNvCxnSpPr>
          <p:nvPr/>
        </p:nvCxnSpPr>
        <p:spPr>
          <a:xfrm>
            <a:off x="6665027" y="1849044"/>
            <a:ext cx="1162126" cy="665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Oval 145"/>
          <p:cNvSpPr/>
          <p:nvPr/>
        </p:nvSpPr>
        <p:spPr>
          <a:xfrm>
            <a:off x="7851965" y="1606758"/>
            <a:ext cx="2223045" cy="501133"/>
          </a:xfrm>
          <a:prstGeom prst="ellipse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7542246" y="1662056"/>
            <a:ext cx="293668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dirty="0" smtClean="0">
                <a:solidFill>
                  <a:srgbClr val="FF0000"/>
                </a:solidFill>
              </a:rPr>
              <a:t>Low Voltage Monitor</a:t>
            </a:r>
            <a:endParaRPr 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84126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76"/>
          <p:cNvPicPr>
            <a:picLocks noChangeAspect="1"/>
          </p:cNvPicPr>
          <p:nvPr/>
        </p:nvPicPr>
        <p:blipFill rotWithShape="1">
          <a:blip r:embed="rId2"/>
          <a:srcRect l="19789" t="22447" r="25527" b="14599"/>
          <a:stretch/>
        </p:blipFill>
        <p:spPr>
          <a:xfrm rot="3638848">
            <a:off x="4706698" y="2004063"/>
            <a:ext cx="3381865" cy="29199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6834101" y="2128848"/>
            <a:ext cx="5180784" cy="3617442"/>
          </a:xfrm>
          <a:prstGeom prst="rect">
            <a:avLst/>
          </a:prstGeom>
        </p:spPr>
      </p:pic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4"/>
          <a:srcRect l="7308" t="15174" r="7347" b="12522"/>
          <a:stretch/>
        </p:blipFill>
        <p:spPr>
          <a:xfrm rot="5400000">
            <a:off x="2063346" y="3807443"/>
            <a:ext cx="1714775" cy="1447916"/>
          </a:xfrm>
          <a:prstGeom prst="rect">
            <a:avLst/>
          </a:prstGeom>
        </p:spPr>
      </p:pic>
      <p:cxnSp>
        <p:nvCxnSpPr>
          <p:cNvPr id="27" name="Straight Connector 26"/>
          <p:cNvCxnSpPr>
            <a:endCxn id="30" idx="2"/>
          </p:cNvCxnSpPr>
          <p:nvPr/>
        </p:nvCxnSpPr>
        <p:spPr>
          <a:xfrm flipV="1">
            <a:off x="3576729" y="4317117"/>
            <a:ext cx="2793951" cy="8041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>
            <a:endCxn id="32" idx="2"/>
          </p:cNvCxnSpPr>
          <p:nvPr/>
        </p:nvCxnSpPr>
        <p:spPr>
          <a:xfrm flipV="1">
            <a:off x="3576729" y="4326249"/>
            <a:ext cx="2635906" cy="34469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BAT &gt; LLS, BAT &gt; </a:t>
            </a:r>
            <a:r>
              <a:rPr lang="en-US" dirty="0" smtClean="0"/>
              <a:t>ARDFC (Power)</a:t>
            </a:r>
            <a:endParaRPr lang="en-US" dirty="0"/>
          </a:p>
        </p:txBody>
      </p:sp>
      <p:sp>
        <p:nvSpPr>
          <p:cNvPr id="30" name="Oval 29"/>
          <p:cNvSpPr/>
          <p:nvPr/>
        </p:nvSpPr>
        <p:spPr>
          <a:xfrm>
            <a:off x="6370680" y="4239789"/>
            <a:ext cx="158044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Oval 31"/>
          <p:cNvSpPr/>
          <p:nvPr/>
        </p:nvSpPr>
        <p:spPr>
          <a:xfrm>
            <a:off x="6212635" y="4248921"/>
            <a:ext cx="158045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0" name="Straight Connector 49"/>
          <p:cNvCxnSpPr>
            <a:endCxn id="51" idx="2"/>
          </p:cNvCxnSpPr>
          <p:nvPr/>
        </p:nvCxnSpPr>
        <p:spPr>
          <a:xfrm>
            <a:off x="3569640" y="4949793"/>
            <a:ext cx="7427971" cy="1029524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10997611" y="5901989"/>
            <a:ext cx="158044" cy="15465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52" name="Oval 51"/>
          <p:cNvSpPr/>
          <p:nvPr/>
        </p:nvSpPr>
        <p:spPr>
          <a:xfrm>
            <a:off x="10995837" y="6076967"/>
            <a:ext cx="158045" cy="154655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3" name="Straight Connector 52"/>
          <p:cNvCxnSpPr>
            <a:endCxn id="52" idx="2"/>
          </p:cNvCxnSpPr>
          <p:nvPr/>
        </p:nvCxnSpPr>
        <p:spPr>
          <a:xfrm>
            <a:off x="3539103" y="5234040"/>
            <a:ext cx="7456734" cy="920255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ectangle 67"/>
          <p:cNvSpPr/>
          <p:nvPr/>
        </p:nvSpPr>
        <p:spPr>
          <a:xfrm>
            <a:off x="11186192" y="5827255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TX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69" name="Rectangle 68"/>
          <p:cNvSpPr/>
          <p:nvPr/>
        </p:nvSpPr>
        <p:spPr>
          <a:xfrm>
            <a:off x="11186192" y="6016919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R</a:t>
            </a:r>
            <a:r>
              <a:rPr lang="en-US" sz="1200" dirty="0" smtClean="0">
                <a:solidFill>
                  <a:srgbClr val="00B0F0"/>
                </a:solidFill>
              </a:rPr>
              <a:t>X</a:t>
            </a:r>
            <a:endParaRPr lang="en-US" sz="1200" dirty="0">
              <a:solidFill>
                <a:srgbClr val="00B0F0"/>
              </a:solidFill>
            </a:endParaRPr>
          </a:p>
        </p:txBody>
      </p:sp>
      <p:cxnSp>
        <p:nvCxnSpPr>
          <p:cNvPr id="14" name="Straight Connector 13"/>
          <p:cNvCxnSpPr/>
          <p:nvPr/>
        </p:nvCxnSpPr>
        <p:spPr>
          <a:xfrm flipH="1">
            <a:off x="1493510" y="4401579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 flipH="1">
            <a:off x="1486421" y="4670939"/>
            <a:ext cx="808075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endCxn id="63" idx="1"/>
          </p:cNvCxnSpPr>
          <p:nvPr/>
        </p:nvCxnSpPr>
        <p:spPr>
          <a:xfrm flipH="1">
            <a:off x="1491979" y="4951618"/>
            <a:ext cx="803634" cy="285118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/>
          <p:cNvCxnSpPr>
            <a:endCxn id="70" idx="3"/>
          </p:cNvCxnSpPr>
          <p:nvPr/>
        </p:nvCxnSpPr>
        <p:spPr>
          <a:xfrm flipH="1" flipV="1">
            <a:off x="1509571" y="4949793"/>
            <a:ext cx="778953" cy="284247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Rectangle 54"/>
          <p:cNvSpPr/>
          <p:nvPr/>
        </p:nvSpPr>
        <p:spPr>
          <a:xfrm>
            <a:off x="355764" y="4263079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+3.3 V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6" name="Rectangle 55"/>
          <p:cNvSpPr/>
          <p:nvPr/>
        </p:nvSpPr>
        <p:spPr>
          <a:xfrm>
            <a:off x="498949" y="4540078"/>
            <a:ext cx="958722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(RPIFC)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9" name="Rectangle 58"/>
          <p:cNvSpPr/>
          <p:nvPr/>
        </p:nvSpPr>
        <p:spPr>
          <a:xfrm>
            <a:off x="604489" y="5096493"/>
            <a:ext cx="87587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RX (RPIFC)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602715" y="4803868"/>
            <a:ext cx="87223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TX (RPIFC)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61" name="Pentagon 60"/>
          <p:cNvSpPr/>
          <p:nvPr/>
        </p:nvSpPr>
        <p:spPr>
          <a:xfrm rot="10800000">
            <a:off x="355764" y="4267488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Pentagon 61"/>
          <p:cNvSpPr/>
          <p:nvPr/>
        </p:nvSpPr>
        <p:spPr>
          <a:xfrm>
            <a:off x="367339" y="4556540"/>
            <a:ext cx="1139616" cy="228274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Pentagon 62"/>
          <p:cNvSpPr/>
          <p:nvPr/>
        </p:nvSpPr>
        <p:spPr>
          <a:xfrm rot="10800000">
            <a:off x="355764" y="5114751"/>
            <a:ext cx="1136215" cy="243971"/>
          </a:xfrm>
          <a:prstGeom prst="homePlat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70" name="Pentagon 69"/>
          <p:cNvSpPr/>
          <p:nvPr/>
        </p:nvSpPr>
        <p:spPr>
          <a:xfrm>
            <a:off x="378914" y="4821361"/>
            <a:ext cx="1130657" cy="256864"/>
          </a:xfrm>
          <a:prstGeom prst="homePlat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00B0F0"/>
              </a:solidFill>
            </a:endParaRPr>
          </a:p>
        </p:txBody>
      </p:sp>
      <p:sp>
        <p:nvSpPr>
          <p:cNvPr id="71" name="Rectangle 70"/>
          <p:cNvSpPr/>
          <p:nvPr/>
        </p:nvSpPr>
        <p:spPr>
          <a:xfrm>
            <a:off x="3608846" y="4124580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+5 V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2" name="Rectangle 71"/>
          <p:cNvSpPr/>
          <p:nvPr/>
        </p:nvSpPr>
        <p:spPr>
          <a:xfrm>
            <a:off x="3626180" y="4397530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73" name="Rectangle 72"/>
          <p:cNvSpPr/>
          <p:nvPr/>
        </p:nvSpPr>
        <p:spPr>
          <a:xfrm>
            <a:off x="3576729" y="5024139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RX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75" name="Rectangle 74"/>
          <p:cNvSpPr/>
          <p:nvPr/>
        </p:nvSpPr>
        <p:spPr>
          <a:xfrm>
            <a:off x="3586418" y="4728876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TX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78" name="Oval 77"/>
          <p:cNvSpPr/>
          <p:nvPr/>
        </p:nvSpPr>
        <p:spPr>
          <a:xfrm>
            <a:off x="7861412" y="4845165"/>
            <a:ext cx="253951" cy="1706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Oval 78"/>
          <p:cNvSpPr/>
          <p:nvPr/>
        </p:nvSpPr>
        <p:spPr>
          <a:xfrm>
            <a:off x="7861411" y="4676206"/>
            <a:ext cx="253951" cy="170632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Oval 80"/>
          <p:cNvSpPr/>
          <p:nvPr/>
        </p:nvSpPr>
        <p:spPr>
          <a:xfrm>
            <a:off x="6706364" y="4234900"/>
            <a:ext cx="158044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Oval 81"/>
          <p:cNvSpPr/>
          <p:nvPr/>
        </p:nvSpPr>
        <p:spPr>
          <a:xfrm>
            <a:off x="6548319" y="4244032"/>
            <a:ext cx="158045" cy="154655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3" name="Straight Connector 82"/>
          <p:cNvCxnSpPr>
            <a:stCxn id="79" idx="2"/>
            <a:endCxn id="82" idx="4"/>
          </p:cNvCxnSpPr>
          <p:nvPr/>
        </p:nvCxnSpPr>
        <p:spPr>
          <a:xfrm flipH="1" flipV="1">
            <a:off x="6627342" y="4398687"/>
            <a:ext cx="1234069" cy="36283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/>
          <p:cNvCxnSpPr>
            <a:stCxn id="78" idx="2"/>
            <a:endCxn id="81" idx="5"/>
          </p:cNvCxnSpPr>
          <p:nvPr/>
        </p:nvCxnSpPr>
        <p:spPr>
          <a:xfrm flipH="1" flipV="1">
            <a:off x="6841263" y="4366906"/>
            <a:ext cx="1020149" cy="56357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Rounded Rectangle 39"/>
          <p:cNvSpPr/>
          <p:nvPr/>
        </p:nvSpPr>
        <p:spPr>
          <a:xfrm>
            <a:off x="4342709" y="3401514"/>
            <a:ext cx="731388" cy="1446132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/>
          <p:cNvSpPr/>
          <p:nvPr/>
        </p:nvSpPr>
        <p:spPr>
          <a:xfrm>
            <a:off x="4342709" y="3709176"/>
            <a:ext cx="73138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93609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Picture 73"/>
          <p:cNvPicPr>
            <a:picLocks noChangeAspect="1"/>
          </p:cNvPicPr>
          <p:nvPr/>
        </p:nvPicPr>
        <p:blipFill rotWithShape="1">
          <a:blip r:embed="rId2"/>
          <a:srcRect l="7308" t="15174" r="7347" b="12522"/>
          <a:stretch/>
        </p:blipFill>
        <p:spPr>
          <a:xfrm rot="5400000">
            <a:off x="6662328" y="1699721"/>
            <a:ext cx="1714775" cy="144791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RPIFC &lt; Logic Level Shifter, RPIFC &gt; DCAM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2971" t="24652" r="2766" b="29767"/>
          <a:stretch/>
        </p:blipFill>
        <p:spPr>
          <a:xfrm rot="16200000">
            <a:off x="1834150" y="2957448"/>
            <a:ext cx="4966110" cy="2401290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5040175" y="2230659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Connector 18"/>
          <p:cNvCxnSpPr>
            <a:stCxn id="16" idx="6"/>
          </p:cNvCxnSpPr>
          <p:nvPr/>
        </p:nvCxnSpPr>
        <p:spPr>
          <a:xfrm flipV="1">
            <a:off x="5200173" y="2309528"/>
            <a:ext cx="1662270" cy="1467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30738" t="4374" r="30424" b="3534"/>
          <a:stretch/>
        </p:blipFill>
        <p:spPr>
          <a:xfrm rot="10800000">
            <a:off x="703500" y="1675038"/>
            <a:ext cx="1479699" cy="3508633"/>
          </a:xfrm>
          <a:prstGeom prst="rect">
            <a:avLst/>
          </a:prstGeom>
        </p:spPr>
      </p:pic>
      <p:sp>
        <p:nvSpPr>
          <p:cNvPr id="12" name="Oval 11"/>
          <p:cNvSpPr/>
          <p:nvPr/>
        </p:nvSpPr>
        <p:spPr>
          <a:xfrm>
            <a:off x="3568385" y="6200201"/>
            <a:ext cx="1497640" cy="529783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" name="Straight Connector 12"/>
          <p:cNvCxnSpPr>
            <a:stCxn id="18" idx="6"/>
            <a:endCxn id="12" idx="2"/>
          </p:cNvCxnSpPr>
          <p:nvPr/>
        </p:nvCxnSpPr>
        <p:spPr>
          <a:xfrm>
            <a:off x="1928641" y="5088673"/>
            <a:ext cx="1639744" cy="137642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Oval 17"/>
          <p:cNvSpPr/>
          <p:nvPr/>
        </p:nvSpPr>
        <p:spPr>
          <a:xfrm>
            <a:off x="985352" y="4746803"/>
            <a:ext cx="943289" cy="6837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Oval 36"/>
          <p:cNvSpPr/>
          <p:nvPr/>
        </p:nvSpPr>
        <p:spPr>
          <a:xfrm>
            <a:off x="5238139" y="2616686"/>
            <a:ext cx="159998" cy="160671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8" name="Straight Connector 37"/>
          <p:cNvCxnSpPr/>
          <p:nvPr/>
        </p:nvCxnSpPr>
        <p:spPr>
          <a:xfrm flipV="1">
            <a:off x="5398137" y="2586502"/>
            <a:ext cx="1464306" cy="11052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5227545" y="2805957"/>
            <a:ext cx="159998" cy="16067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Oval 44"/>
          <p:cNvSpPr/>
          <p:nvPr/>
        </p:nvSpPr>
        <p:spPr>
          <a:xfrm>
            <a:off x="5227545" y="3007689"/>
            <a:ext cx="159998" cy="16067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Connector 45"/>
          <p:cNvCxnSpPr/>
          <p:nvPr/>
        </p:nvCxnSpPr>
        <p:spPr>
          <a:xfrm>
            <a:off x="5383468" y="2892525"/>
            <a:ext cx="1478975" cy="235796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/>
          <p:cNvCxnSpPr/>
          <p:nvPr/>
        </p:nvCxnSpPr>
        <p:spPr>
          <a:xfrm flipV="1">
            <a:off x="5364112" y="2886150"/>
            <a:ext cx="1498331" cy="194882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Rectangle 63"/>
          <p:cNvSpPr/>
          <p:nvPr/>
        </p:nvSpPr>
        <p:spPr>
          <a:xfrm>
            <a:off x="5776361" y="2032529"/>
            <a:ext cx="6748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+3.3 V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5803299" y="2397374"/>
            <a:ext cx="497257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6" name="Rectangle 65"/>
          <p:cNvSpPr/>
          <p:nvPr/>
        </p:nvSpPr>
        <p:spPr>
          <a:xfrm>
            <a:off x="5460968" y="3055213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RX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67" name="Rectangle 66"/>
          <p:cNvSpPr/>
          <p:nvPr/>
        </p:nvSpPr>
        <p:spPr>
          <a:xfrm>
            <a:off x="5460968" y="2667315"/>
            <a:ext cx="36953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00B0F0"/>
                </a:solidFill>
              </a:rPr>
              <a:t>TX</a:t>
            </a:r>
            <a:endParaRPr lang="en-US" sz="1200" dirty="0">
              <a:solidFill>
                <a:srgbClr val="00B0F0"/>
              </a:solidFill>
            </a:endParaRPr>
          </a:p>
        </p:txBody>
      </p:sp>
      <p:cxnSp>
        <p:nvCxnSpPr>
          <p:cNvPr id="116" name="Straight Connector 115"/>
          <p:cNvCxnSpPr>
            <a:stCxn id="126" idx="3"/>
          </p:cNvCxnSpPr>
          <p:nvPr/>
        </p:nvCxnSpPr>
        <p:spPr>
          <a:xfrm flipH="1">
            <a:off x="8137586" y="2290932"/>
            <a:ext cx="2614610" cy="488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28" idx="1"/>
          </p:cNvCxnSpPr>
          <p:nvPr/>
        </p:nvCxnSpPr>
        <p:spPr>
          <a:xfrm flipH="1" flipV="1">
            <a:off x="8137586" y="2566750"/>
            <a:ext cx="2614612" cy="1158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30" idx="1"/>
          </p:cNvCxnSpPr>
          <p:nvPr/>
        </p:nvCxnSpPr>
        <p:spPr>
          <a:xfrm flipH="1" flipV="1">
            <a:off x="8149162" y="3105855"/>
            <a:ext cx="484261" cy="1548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Rectangle 119"/>
          <p:cNvSpPr/>
          <p:nvPr/>
        </p:nvSpPr>
        <p:spPr>
          <a:xfrm>
            <a:off x="10788279" y="2152096"/>
            <a:ext cx="11059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+5 V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1" name="Rectangle 120"/>
          <p:cNvSpPr/>
          <p:nvPr/>
        </p:nvSpPr>
        <p:spPr>
          <a:xfrm>
            <a:off x="10788279" y="2437238"/>
            <a:ext cx="10815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122" name="Rectangle 121"/>
          <p:cNvSpPr/>
          <p:nvPr/>
        </p:nvSpPr>
        <p:spPr>
          <a:xfrm>
            <a:off x="8632289" y="2676040"/>
            <a:ext cx="96001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T</a:t>
            </a:r>
            <a:r>
              <a:rPr lang="en-US" sz="1200" dirty="0" smtClean="0">
                <a:solidFill>
                  <a:srgbClr val="00B0F0"/>
                </a:solidFill>
              </a:rPr>
              <a:t>X (ARDFC)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123" name="Rectangle 122"/>
          <p:cNvSpPr/>
          <p:nvPr/>
        </p:nvSpPr>
        <p:spPr>
          <a:xfrm>
            <a:off x="8614125" y="2977771"/>
            <a:ext cx="967141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>
                <a:solidFill>
                  <a:srgbClr val="00B0F0"/>
                </a:solidFill>
              </a:rPr>
              <a:t>R</a:t>
            </a:r>
            <a:r>
              <a:rPr lang="en-US" sz="1200" dirty="0" smtClean="0">
                <a:solidFill>
                  <a:srgbClr val="00B0F0"/>
                </a:solidFill>
              </a:rPr>
              <a:t>X (ARDFC)</a:t>
            </a:r>
            <a:endParaRPr lang="en-US" sz="1200" dirty="0">
              <a:solidFill>
                <a:srgbClr val="00B0F0"/>
              </a:solidFill>
            </a:endParaRPr>
          </a:p>
        </p:txBody>
      </p:sp>
      <p:sp>
        <p:nvSpPr>
          <p:cNvPr id="126" name="Pentagon 125"/>
          <p:cNvSpPr/>
          <p:nvPr/>
        </p:nvSpPr>
        <p:spPr>
          <a:xfrm rot="10800000">
            <a:off x="10752196" y="2167385"/>
            <a:ext cx="1190800" cy="24709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Pentagon 127"/>
          <p:cNvSpPr/>
          <p:nvPr/>
        </p:nvSpPr>
        <p:spPr>
          <a:xfrm>
            <a:off x="10752198" y="2438316"/>
            <a:ext cx="1190798" cy="28003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Pentagon 128"/>
          <p:cNvSpPr/>
          <p:nvPr/>
        </p:nvSpPr>
        <p:spPr>
          <a:xfrm rot="10800000">
            <a:off x="8587123" y="2671791"/>
            <a:ext cx="929320" cy="281248"/>
          </a:xfrm>
          <a:prstGeom prst="homePlat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Pentagon 129"/>
          <p:cNvSpPr/>
          <p:nvPr/>
        </p:nvSpPr>
        <p:spPr>
          <a:xfrm>
            <a:off x="8633423" y="2977423"/>
            <a:ext cx="929320" cy="259960"/>
          </a:xfrm>
          <a:prstGeom prst="homePlat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2" name="Rounded Rectangle 131"/>
          <p:cNvSpPr/>
          <p:nvPr/>
        </p:nvSpPr>
        <p:spPr>
          <a:xfrm>
            <a:off x="9706016" y="1722228"/>
            <a:ext cx="774638" cy="1446132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ectangle 132"/>
          <p:cNvSpPr/>
          <p:nvPr/>
        </p:nvSpPr>
        <p:spPr>
          <a:xfrm>
            <a:off x="9706016" y="2029890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158" name="Straight Connector 157"/>
          <p:cNvCxnSpPr/>
          <p:nvPr/>
        </p:nvCxnSpPr>
        <p:spPr>
          <a:xfrm flipH="1" flipV="1">
            <a:off x="8146672" y="2821791"/>
            <a:ext cx="449536" cy="1548"/>
          </a:xfrm>
          <a:prstGeom prst="line">
            <a:avLst/>
          </a:prstGeom>
          <a:ln w="317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342902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&gt; IMU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118013" y="2336697"/>
            <a:ext cx="4281640" cy="2989622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1012933" y="3978764"/>
            <a:ext cx="1078992" cy="184308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268426" y="3629142"/>
            <a:ext cx="6244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IMU</a:t>
            </a:r>
            <a:endParaRPr lang="en-US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1012934" y="4069281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FF0000"/>
                </a:solidFill>
              </a:rPr>
              <a:t>VCC_IN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3558" y="4367806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FF0000"/>
                </a:solidFill>
              </a:rPr>
              <a:t>GND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12933" y="5079616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SDA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22308" y="5452520"/>
            <a:ext cx="10789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 smtClean="0">
                <a:solidFill>
                  <a:srgbClr val="00B0F0"/>
                </a:solidFill>
              </a:rPr>
              <a:t>SCL</a:t>
            </a:r>
          </a:p>
        </p:txBody>
      </p:sp>
      <p:cxnSp>
        <p:nvCxnSpPr>
          <p:cNvPr id="14" name="Straight Connector 13"/>
          <p:cNvCxnSpPr>
            <a:stCxn id="9" idx="3"/>
          </p:cNvCxnSpPr>
          <p:nvPr/>
        </p:nvCxnSpPr>
        <p:spPr>
          <a:xfrm flipV="1">
            <a:off x="2082550" y="4541386"/>
            <a:ext cx="780618" cy="1108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>
            <a:stCxn id="10" idx="3"/>
            <a:endCxn id="28" idx="2"/>
          </p:cNvCxnSpPr>
          <p:nvPr/>
        </p:nvCxnSpPr>
        <p:spPr>
          <a:xfrm>
            <a:off x="2091925" y="5264282"/>
            <a:ext cx="3850588" cy="264026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>
            <a:stCxn id="11" idx="3"/>
            <a:endCxn id="29" idx="2"/>
          </p:cNvCxnSpPr>
          <p:nvPr/>
        </p:nvCxnSpPr>
        <p:spPr>
          <a:xfrm>
            <a:off x="2101300" y="5637186"/>
            <a:ext cx="3841211" cy="34286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>
          <a:xfrm>
            <a:off x="5942513" y="5448948"/>
            <a:ext cx="237745" cy="15872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942511" y="5592112"/>
            <a:ext cx="237745" cy="158720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Connector 29"/>
          <p:cNvCxnSpPr/>
          <p:nvPr/>
        </p:nvCxnSpPr>
        <p:spPr>
          <a:xfrm>
            <a:off x="2091925" y="4230704"/>
            <a:ext cx="771243" cy="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/>
          <p:cNvSpPr/>
          <p:nvPr/>
        </p:nvSpPr>
        <p:spPr>
          <a:xfrm>
            <a:off x="2863168" y="2614928"/>
            <a:ext cx="774638" cy="2205334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/>
          <p:cNvSpPr/>
          <p:nvPr/>
        </p:nvSpPr>
        <p:spPr>
          <a:xfrm>
            <a:off x="2866587" y="3185982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cxnSp>
        <p:nvCxnSpPr>
          <p:cNvPr id="24" name="Straight Connector 23"/>
          <p:cNvCxnSpPr/>
          <p:nvPr/>
        </p:nvCxnSpPr>
        <p:spPr>
          <a:xfrm flipH="1">
            <a:off x="3637806" y="3391490"/>
            <a:ext cx="532666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/>
        </p:nvCxnSpPr>
        <p:spPr>
          <a:xfrm flipH="1" flipV="1">
            <a:off x="3637806" y="3676532"/>
            <a:ext cx="532668" cy="236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/>
          <p:cNvSpPr/>
          <p:nvPr/>
        </p:nvSpPr>
        <p:spPr>
          <a:xfrm>
            <a:off x="4206555" y="3252654"/>
            <a:ext cx="11059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+5 V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2" name="Rectangle 31"/>
          <p:cNvSpPr/>
          <p:nvPr/>
        </p:nvSpPr>
        <p:spPr>
          <a:xfrm>
            <a:off x="4206555" y="3537796"/>
            <a:ext cx="10815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33" name="Pentagon 32"/>
          <p:cNvSpPr/>
          <p:nvPr/>
        </p:nvSpPr>
        <p:spPr>
          <a:xfrm rot="10800000">
            <a:off x="4170472" y="3267943"/>
            <a:ext cx="1190800" cy="24709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Pentagon 33"/>
          <p:cNvSpPr/>
          <p:nvPr/>
        </p:nvSpPr>
        <p:spPr>
          <a:xfrm>
            <a:off x="4170474" y="3538874"/>
            <a:ext cx="1190798" cy="28003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09886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&gt; RX, ARDFC &lt; ESC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137236" y="2181765"/>
            <a:ext cx="4281640" cy="29896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30422" t="2439" r="14712" b="48130"/>
          <a:stretch/>
        </p:blipFill>
        <p:spPr>
          <a:xfrm>
            <a:off x="908983" y="3861303"/>
            <a:ext cx="2464420" cy="1956093"/>
          </a:xfrm>
          <a:prstGeom prst="rect">
            <a:avLst/>
          </a:prstGeom>
        </p:spPr>
      </p:pic>
      <p:cxnSp>
        <p:nvCxnSpPr>
          <p:cNvPr id="6" name="Straight Connector 5"/>
          <p:cNvCxnSpPr>
            <a:stCxn id="24" idx="6"/>
            <a:endCxn id="9" idx="2"/>
          </p:cNvCxnSpPr>
          <p:nvPr/>
        </p:nvCxnSpPr>
        <p:spPr>
          <a:xfrm flipV="1">
            <a:off x="3278763" y="4275233"/>
            <a:ext cx="6279260" cy="1264850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"/>
          <p:cNvSpPr/>
          <p:nvPr/>
        </p:nvSpPr>
        <p:spPr>
          <a:xfrm>
            <a:off x="9558023" y="4193552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Connector 11"/>
          <p:cNvCxnSpPr>
            <a:stCxn id="25" idx="6"/>
            <a:endCxn id="13" idx="2"/>
          </p:cNvCxnSpPr>
          <p:nvPr/>
        </p:nvCxnSpPr>
        <p:spPr>
          <a:xfrm flipV="1">
            <a:off x="3283265" y="4137701"/>
            <a:ext cx="6278477" cy="1254102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Oval 12"/>
          <p:cNvSpPr/>
          <p:nvPr/>
        </p:nvSpPr>
        <p:spPr>
          <a:xfrm>
            <a:off x="9561742" y="4056020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/>
          <p:cNvCxnSpPr>
            <a:stCxn id="26" idx="6"/>
            <a:endCxn id="15" idx="2"/>
          </p:cNvCxnSpPr>
          <p:nvPr/>
        </p:nvCxnSpPr>
        <p:spPr>
          <a:xfrm flipV="1">
            <a:off x="3280677" y="3989064"/>
            <a:ext cx="6277346" cy="1262743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/>
          <p:cNvSpPr/>
          <p:nvPr/>
        </p:nvSpPr>
        <p:spPr>
          <a:xfrm>
            <a:off x="9558023" y="3907383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/>
          <p:cNvCxnSpPr>
            <a:stCxn id="27" idx="6"/>
            <a:endCxn id="17" idx="2"/>
          </p:cNvCxnSpPr>
          <p:nvPr/>
        </p:nvCxnSpPr>
        <p:spPr>
          <a:xfrm flipV="1">
            <a:off x="3278763" y="3842564"/>
            <a:ext cx="6275541" cy="1259155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Oval 16"/>
          <p:cNvSpPr/>
          <p:nvPr/>
        </p:nvSpPr>
        <p:spPr>
          <a:xfrm>
            <a:off x="9554304" y="3760883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/>
          <p:cNvCxnSpPr>
            <a:stCxn id="28" idx="6"/>
            <a:endCxn id="19" idx="2"/>
          </p:cNvCxnSpPr>
          <p:nvPr/>
        </p:nvCxnSpPr>
        <p:spPr>
          <a:xfrm flipV="1">
            <a:off x="3278763" y="3696064"/>
            <a:ext cx="6271822" cy="1255172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>
          <a:xfrm>
            <a:off x="9550585" y="3614383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/>
          <p:cNvCxnSpPr>
            <a:stCxn id="29" idx="6"/>
            <a:endCxn id="21" idx="2"/>
          </p:cNvCxnSpPr>
          <p:nvPr/>
        </p:nvCxnSpPr>
        <p:spPr>
          <a:xfrm flipV="1">
            <a:off x="3267584" y="3565433"/>
            <a:ext cx="6285359" cy="1039396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9552943" y="3483752"/>
            <a:ext cx="172900" cy="163361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Oval 23"/>
          <p:cNvSpPr/>
          <p:nvPr/>
        </p:nvSpPr>
        <p:spPr>
          <a:xfrm>
            <a:off x="2894225" y="5470989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Oval 24"/>
          <p:cNvSpPr/>
          <p:nvPr/>
        </p:nvSpPr>
        <p:spPr>
          <a:xfrm>
            <a:off x="2898727" y="5322709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/>
        </p:nvSpPr>
        <p:spPr>
          <a:xfrm>
            <a:off x="2896139" y="5182713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/>
        </p:nvSpPr>
        <p:spPr>
          <a:xfrm>
            <a:off x="2894225" y="5032625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2894225" y="4882142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2883046" y="4535735"/>
            <a:ext cx="384538" cy="138188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416313" y="1660378"/>
            <a:ext cx="353394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smtClean="0"/>
              <a:t>Channel Assignments:</a:t>
            </a:r>
          </a:p>
          <a:p>
            <a:r>
              <a:rPr lang="en-US" sz="2000" dirty="0" smtClean="0">
                <a:solidFill>
                  <a:srgbClr val="FF0000"/>
                </a:solidFill>
              </a:rPr>
              <a:t>1. Aileron	2</a:t>
            </a:r>
            <a:r>
              <a:rPr lang="en-US" sz="2000" dirty="0">
                <a:solidFill>
                  <a:srgbClr val="FF0000"/>
                </a:solidFill>
              </a:rPr>
              <a:t>. Elevator </a:t>
            </a:r>
            <a:r>
              <a:rPr lang="en-US" sz="2000" dirty="0" smtClean="0">
                <a:solidFill>
                  <a:srgbClr val="FF0000"/>
                </a:solidFill>
              </a:rPr>
              <a:t/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>
                <a:solidFill>
                  <a:srgbClr val="FF0000"/>
                </a:solidFill>
              </a:rPr>
              <a:t>3. </a:t>
            </a:r>
            <a:r>
              <a:rPr lang="en-US" sz="2000" dirty="0" smtClean="0">
                <a:solidFill>
                  <a:srgbClr val="FF0000"/>
                </a:solidFill>
              </a:rPr>
              <a:t>Throttle</a:t>
            </a:r>
            <a:r>
              <a:rPr lang="en-US" sz="2000" dirty="0">
                <a:solidFill>
                  <a:srgbClr val="FF0000"/>
                </a:solidFill>
              </a:rPr>
              <a:t>	</a:t>
            </a:r>
            <a:r>
              <a:rPr lang="en-US" sz="2000" dirty="0" smtClean="0">
                <a:solidFill>
                  <a:srgbClr val="FF0000"/>
                </a:solidFill>
              </a:rPr>
              <a:t>4</a:t>
            </a:r>
            <a:r>
              <a:rPr lang="en-US" sz="2000" dirty="0">
                <a:solidFill>
                  <a:srgbClr val="FF0000"/>
                </a:solidFill>
              </a:rPr>
              <a:t>. Rudder</a:t>
            </a:r>
            <a:r>
              <a:rPr lang="en-US" sz="2000" dirty="0" smtClean="0">
                <a:solidFill>
                  <a:srgbClr val="FF0000"/>
                </a:solidFill>
              </a:rPr>
              <a:t/>
            </a:r>
            <a:br>
              <a:rPr lang="en-US" sz="2000" dirty="0" smtClean="0">
                <a:solidFill>
                  <a:srgbClr val="FF0000"/>
                </a:solidFill>
              </a:rPr>
            </a:br>
            <a:r>
              <a:rPr lang="en-US" sz="2000" dirty="0"/>
              <a:t>5. Gear (</a:t>
            </a:r>
            <a:r>
              <a:rPr lang="en-US" sz="2000" dirty="0" smtClean="0"/>
              <a:t>Gyro)	6</a:t>
            </a:r>
            <a:r>
              <a:rPr lang="en-US" sz="2000" dirty="0"/>
              <a:t>. Aux1 (</a:t>
            </a:r>
            <a:r>
              <a:rPr lang="en-US" sz="2000" dirty="0" smtClean="0"/>
              <a:t>Pitch)</a:t>
            </a:r>
          </a:p>
          <a:p>
            <a:r>
              <a:rPr lang="en-US" sz="2000" dirty="0" smtClean="0"/>
              <a:t>7</a:t>
            </a:r>
            <a:r>
              <a:rPr lang="en-US" sz="2000" dirty="0"/>
              <a:t>. </a:t>
            </a:r>
            <a:r>
              <a:rPr lang="en-US" sz="2000" dirty="0" smtClean="0"/>
              <a:t>Aux2</a:t>
            </a:r>
            <a:r>
              <a:rPr lang="en-US" sz="2000" dirty="0"/>
              <a:t>	</a:t>
            </a:r>
            <a:r>
              <a:rPr lang="en-US" sz="2000" dirty="0" smtClean="0"/>
              <a:t>	8</a:t>
            </a:r>
            <a:r>
              <a:rPr lang="en-US" sz="2000" dirty="0"/>
              <a:t>. Aux3 </a:t>
            </a:r>
          </a:p>
        </p:txBody>
      </p:sp>
      <p:sp>
        <p:nvSpPr>
          <p:cNvPr id="43" name="Oval 42"/>
          <p:cNvSpPr/>
          <p:nvPr/>
        </p:nvSpPr>
        <p:spPr>
          <a:xfrm>
            <a:off x="9526634" y="4407116"/>
            <a:ext cx="217150" cy="72724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4" name="Straight Connector 43"/>
          <p:cNvCxnSpPr>
            <a:endCxn id="63" idx="2"/>
          </p:cNvCxnSpPr>
          <p:nvPr/>
        </p:nvCxnSpPr>
        <p:spPr>
          <a:xfrm>
            <a:off x="9408115" y="4685802"/>
            <a:ext cx="1398776" cy="448563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43" idx="5"/>
            <a:endCxn id="63" idx="2"/>
          </p:cNvCxnSpPr>
          <p:nvPr/>
        </p:nvCxnSpPr>
        <p:spPr>
          <a:xfrm>
            <a:off x="9711983" y="5027862"/>
            <a:ext cx="1094908" cy="106503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/>
          <p:cNvCxnSpPr>
            <a:endCxn id="63" idx="2"/>
          </p:cNvCxnSpPr>
          <p:nvPr/>
        </p:nvCxnSpPr>
        <p:spPr>
          <a:xfrm>
            <a:off x="9388231" y="4919720"/>
            <a:ext cx="1418660" cy="214645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>
            <a:endCxn id="63" idx="2"/>
          </p:cNvCxnSpPr>
          <p:nvPr/>
        </p:nvCxnSpPr>
        <p:spPr>
          <a:xfrm>
            <a:off x="9404574" y="4583018"/>
            <a:ext cx="1402317" cy="551347"/>
          </a:xfrm>
          <a:prstGeom prst="line">
            <a:avLst/>
          </a:prstGeom>
          <a:ln w="1270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0923732" y="4712615"/>
            <a:ext cx="9265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00B0F0"/>
                </a:solidFill>
              </a:rPr>
              <a:t>ESC</a:t>
            </a:r>
            <a:r>
              <a:rPr lang="en-US" sz="2400" dirty="0" smtClean="0">
                <a:solidFill>
                  <a:srgbClr val="FF0000"/>
                </a:solidFill>
              </a:rPr>
              <a:t> </a:t>
            </a:r>
            <a:r>
              <a:rPr lang="en-US" sz="2400" dirty="0" smtClean="0">
                <a:solidFill>
                  <a:srgbClr val="00B0F0"/>
                </a:solidFill>
              </a:rPr>
              <a:t>signal</a:t>
            </a:r>
            <a:endParaRPr lang="en-US" sz="2400" dirty="0">
              <a:solidFill>
                <a:srgbClr val="00B0F0"/>
              </a:solidFill>
            </a:endParaRPr>
          </a:p>
        </p:txBody>
      </p:sp>
      <p:sp>
        <p:nvSpPr>
          <p:cNvPr id="63" name="Oval 62"/>
          <p:cNvSpPr/>
          <p:nvPr/>
        </p:nvSpPr>
        <p:spPr>
          <a:xfrm>
            <a:off x="10806891" y="4568865"/>
            <a:ext cx="1148266" cy="1130999"/>
          </a:xfrm>
          <a:prstGeom prst="ellipse">
            <a:avLst/>
          </a:prstGeom>
          <a:noFill/>
          <a:ln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ounded Rectangle 41"/>
          <p:cNvSpPr/>
          <p:nvPr/>
        </p:nvSpPr>
        <p:spPr>
          <a:xfrm>
            <a:off x="4319139" y="2641600"/>
            <a:ext cx="700423" cy="1482922"/>
          </a:xfrm>
          <a:prstGeom prst="round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/>
          <p:cNvSpPr/>
          <p:nvPr/>
        </p:nvSpPr>
        <p:spPr>
          <a:xfrm>
            <a:off x="4256486" y="2911754"/>
            <a:ext cx="774638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5 V</a:t>
            </a:r>
          </a:p>
          <a:p>
            <a:pPr algn="ctr"/>
            <a:r>
              <a:rPr lang="en-US" sz="2400" dirty="0" smtClean="0">
                <a:solidFill>
                  <a:srgbClr val="FF0000"/>
                </a:solidFill>
              </a:rPr>
              <a:t>BUS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68" name="Rectangle 67"/>
          <p:cNvSpPr/>
          <p:nvPr/>
        </p:nvSpPr>
        <p:spPr>
          <a:xfrm>
            <a:off x="2614690" y="6205532"/>
            <a:ext cx="3832887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Signal wires go directly to ARDFC, PWR/GND are terminated </a:t>
            </a:r>
            <a:r>
              <a:rPr lang="en-US" smtClean="0"/>
              <a:t>at the bus</a:t>
            </a:r>
            <a:endParaRPr lang="en-US" dirty="0"/>
          </a:p>
        </p:txBody>
      </p:sp>
      <p:cxnSp>
        <p:nvCxnSpPr>
          <p:cNvPr id="73" name="Straight Connector 72"/>
          <p:cNvCxnSpPr>
            <a:stCxn id="29" idx="6"/>
          </p:cNvCxnSpPr>
          <p:nvPr/>
        </p:nvCxnSpPr>
        <p:spPr>
          <a:xfrm flipV="1">
            <a:off x="3267584" y="3861303"/>
            <a:ext cx="1051555" cy="743526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/>
          <p:cNvCxnSpPr/>
          <p:nvPr/>
        </p:nvCxnSpPr>
        <p:spPr>
          <a:xfrm flipV="1">
            <a:off x="3260304" y="4042927"/>
            <a:ext cx="1058835" cy="917292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/>
          <p:cNvCxnSpPr/>
          <p:nvPr/>
        </p:nvCxnSpPr>
        <p:spPr>
          <a:xfrm flipV="1">
            <a:off x="3283900" y="4123702"/>
            <a:ext cx="1118635" cy="980270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/>
          <p:cNvCxnSpPr/>
          <p:nvPr/>
        </p:nvCxnSpPr>
        <p:spPr>
          <a:xfrm flipV="1">
            <a:off x="3256264" y="4130887"/>
            <a:ext cx="1274869" cy="113939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endCxn id="42" idx="2"/>
          </p:cNvCxnSpPr>
          <p:nvPr/>
        </p:nvCxnSpPr>
        <p:spPr>
          <a:xfrm flipV="1">
            <a:off x="3265253" y="4124522"/>
            <a:ext cx="1404098" cy="1280991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/>
          <p:cNvCxnSpPr/>
          <p:nvPr/>
        </p:nvCxnSpPr>
        <p:spPr>
          <a:xfrm flipV="1">
            <a:off x="3265253" y="4130887"/>
            <a:ext cx="1504951" cy="1420659"/>
          </a:xfrm>
          <a:prstGeom prst="line">
            <a:avLst/>
          </a:prstGeom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/>
          <p:cNvCxnSpPr/>
          <p:nvPr/>
        </p:nvCxnSpPr>
        <p:spPr>
          <a:xfrm flipH="1">
            <a:off x="5019562" y="2998018"/>
            <a:ext cx="25355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Rectangle 51"/>
          <p:cNvSpPr/>
          <p:nvPr/>
        </p:nvSpPr>
        <p:spPr>
          <a:xfrm>
            <a:off x="5309202" y="2859182"/>
            <a:ext cx="1105949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+5 V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5309202" y="3144324"/>
            <a:ext cx="108156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</a:t>
            </a:r>
            <a:r>
              <a:rPr lang="en-US" sz="1200" dirty="0" smtClean="0">
                <a:solidFill>
                  <a:srgbClr val="FF0000"/>
                </a:solidFill>
              </a:rPr>
              <a:t>(PDU)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54" name="Pentagon 53"/>
          <p:cNvSpPr/>
          <p:nvPr/>
        </p:nvSpPr>
        <p:spPr>
          <a:xfrm rot="10800000">
            <a:off x="5273119" y="2874471"/>
            <a:ext cx="1190800" cy="24709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Pentagon 54"/>
          <p:cNvSpPr/>
          <p:nvPr/>
        </p:nvSpPr>
        <p:spPr>
          <a:xfrm>
            <a:off x="5273121" y="3145402"/>
            <a:ext cx="1190798" cy="28003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4" name="Straight Connector 63"/>
          <p:cNvCxnSpPr/>
          <p:nvPr/>
        </p:nvCxnSpPr>
        <p:spPr>
          <a:xfrm flipH="1">
            <a:off x="5019561" y="3291594"/>
            <a:ext cx="253558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664133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PDB/BEC &gt; ESC (Power</a:t>
            </a:r>
            <a:r>
              <a:rPr lang="en-US" dirty="0" smtClean="0"/>
              <a:t>)</a:t>
            </a:r>
          </a:p>
          <a:p>
            <a:r>
              <a:rPr lang="en-US" dirty="0" smtClean="0"/>
              <a:t>BAT &gt; LLS, BAT </a:t>
            </a:r>
            <a:r>
              <a:rPr lang="en-US" dirty="0"/>
              <a:t>&gt; ARDFC (Power)</a:t>
            </a:r>
            <a:endParaRPr lang="en-US" dirty="0" smtClean="0"/>
          </a:p>
          <a:p>
            <a:r>
              <a:rPr lang="en-US" dirty="0" smtClean="0"/>
              <a:t>RPIFC &lt; LLS, RPIFC &gt; DCAM (Power/Signal)</a:t>
            </a:r>
          </a:p>
          <a:p>
            <a:r>
              <a:rPr lang="en-US" dirty="0" smtClean="0"/>
              <a:t>ARDFC &gt; </a:t>
            </a:r>
            <a:r>
              <a:rPr lang="en-US" dirty="0"/>
              <a:t>IMU (</a:t>
            </a:r>
            <a:r>
              <a:rPr lang="en-US" dirty="0" smtClean="0"/>
              <a:t>Power/Signal)</a:t>
            </a:r>
          </a:p>
          <a:p>
            <a:r>
              <a:rPr lang="en-US" dirty="0" smtClean="0"/>
              <a:t>ARDFC &gt; RX, ARDFC &lt; </a:t>
            </a:r>
            <a:r>
              <a:rPr lang="en-US" dirty="0"/>
              <a:t>ESC (</a:t>
            </a:r>
            <a:r>
              <a:rPr lang="en-US" dirty="0" smtClean="0"/>
              <a:t>Power/Signal)</a:t>
            </a:r>
          </a:p>
          <a:p>
            <a:r>
              <a:rPr lang="en-US" dirty="0" smtClean="0"/>
              <a:t>RPICC &gt; </a:t>
            </a:r>
            <a:r>
              <a:rPr lang="en-US" dirty="0"/>
              <a:t>DCAM (</a:t>
            </a:r>
            <a:r>
              <a:rPr lang="en-US" dirty="0" smtClean="0"/>
              <a:t>Power/Signal)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08185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 Zero W Pins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81358" y="1306994"/>
            <a:ext cx="5141716" cy="536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538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Arduino Uno Pins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0027"/>
          <a:stretch/>
        </p:blipFill>
        <p:spPr>
          <a:xfrm>
            <a:off x="1309686" y="1570265"/>
            <a:ext cx="9572627" cy="4739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904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Pin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094767" cy="4486275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VIN: 	BEC (12 V PWR IN)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5V:	IMU (VCC_IN), RX (PWR IN)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GND:	BEC (GND), IMU (GND), RX (GND)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A0:</a:t>
            </a:r>
            <a:r>
              <a:rPr lang="en-US" sz="1800" smtClean="0"/>
              <a:t>	Low Voltage Battery LED</a:t>
            </a:r>
            <a:endParaRPr lang="en-US" sz="1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A1: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A2: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A3:	N/A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A4:	IMU (SDL)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A5:	IMU (SCL)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932967" y="1690688"/>
            <a:ext cx="5420833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0:	RPIFC (TX)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1:	RPIFC (RX)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2:</a:t>
            </a:r>
            <a:r>
              <a:rPr lang="en-US" sz="1800" smtClean="0"/>
              <a:t>	N/A</a:t>
            </a:r>
            <a:endParaRPr lang="en-US" sz="1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3:	ESC 1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4:	ESC 2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5:	ESC 3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6:	ESC 4 SIG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7: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8:	</a:t>
            </a:r>
            <a:r>
              <a:rPr lang="en-US" sz="1800" dirty="0"/>
              <a:t>RX (CH 1 - </a:t>
            </a:r>
            <a:r>
              <a:rPr lang="en-US" sz="1800" dirty="0" smtClean="0"/>
              <a:t>Roll)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9:	</a:t>
            </a:r>
            <a:r>
              <a:rPr lang="en-US" sz="1800" dirty="0"/>
              <a:t>RX (CH 2 - </a:t>
            </a:r>
            <a:r>
              <a:rPr lang="en-US" sz="1800" dirty="0" smtClean="0"/>
              <a:t>Pitch)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10:	</a:t>
            </a:r>
            <a:r>
              <a:rPr lang="en-US" sz="1800" dirty="0"/>
              <a:t>RX (CH 3 - </a:t>
            </a:r>
            <a:r>
              <a:rPr lang="en-US" sz="1800" dirty="0" smtClean="0"/>
              <a:t>Throttle)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11:	</a:t>
            </a:r>
            <a:r>
              <a:rPr lang="en-US" sz="1800" dirty="0"/>
              <a:t>RX (CH 4 - </a:t>
            </a:r>
            <a:r>
              <a:rPr lang="en-US" sz="1800" dirty="0" smtClean="0"/>
              <a:t>Yaw)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12:	</a:t>
            </a:r>
            <a:r>
              <a:rPr lang="en-US" sz="1800" dirty="0"/>
              <a:t>RX (CH 5 – Flight Mode)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13:	RX SPARE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sz="1800" dirty="0" smtClean="0"/>
              <a:t>GND:	N/A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800" dirty="0" smtClean="0"/>
          </a:p>
          <a:p>
            <a:pPr marL="0" indent="0">
              <a:lnSpc>
                <a:spcPct val="100000"/>
              </a:lnSpc>
              <a:spcBef>
                <a:spcPts val="0"/>
              </a:spcBef>
              <a:buFontTx/>
              <a:buNone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52558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ARDFC Pinouts (Master)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3139925" y="2165424"/>
            <a:ext cx="5180784" cy="3617442"/>
          </a:xfrm>
          <a:prstGeom prst="rect">
            <a:avLst/>
          </a:prstGeom>
        </p:spPr>
      </p:pic>
      <p:sp>
        <p:nvSpPr>
          <p:cNvPr id="5" name="Pentagon 4"/>
          <p:cNvSpPr/>
          <p:nvPr/>
        </p:nvSpPr>
        <p:spPr>
          <a:xfrm>
            <a:off x="805260" y="4920727"/>
            <a:ext cx="1139616" cy="137160"/>
          </a:xfrm>
          <a:prstGeom prst="homePlat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763319" y="4860913"/>
            <a:ext cx="11501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FF0000"/>
                </a:solidFill>
              </a:rPr>
              <a:t>+ 12 V PDB</a:t>
            </a:r>
            <a:endParaRPr lang="en-US" sz="1100" dirty="0">
              <a:solidFill>
                <a:srgbClr val="FF0000"/>
              </a:solidFill>
            </a:endParaRPr>
          </a:p>
        </p:txBody>
      </p:sp>
      <p:cxnSp>
        <p:nvCxnSpPr>
          <p:cNvPr id="7" name="Straight Connector 6"/>
          <p:cNvCxnSpPr>
            <a:stCxn id="5" idx="3"/>
            <a:endCxn id="11" idx="1"/>
          </p:cNvCxnSpPr>
          <p:nvPr/>
        </p:nvCxnSpPr>
        <p:spPr>
          <a:xfrm>
            <a:off x="1944876" y="4989307"/>
            <a:ext cx="2071064" cy="5923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/>
          <p:cNvSpPr/>
          <p:nvPr/>
        </p:nvSpPr>
        <p:spPr>
          <a:xfrm>
            <a:off x="4015940" y="4942652"/>
            <a:ext cx="114945" cy="105156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3579394" y="4808529"/>
            <a:ext cx="38937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FF0000"/>
                </a:solidFill>
              </a:rPr>
              <a:t>F-M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136515" y="4808529"/>
            <a:ext cx="38937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FF0000"/>
                </a:solidFill>
              </a:rPr>
              <a:t>F-M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36" name="Pentagon 35"/>
          <p:cNvSpPr/>
          <p:nvPr/>
        </p:nvSpPr>
        <p:spPr>
          <a:xfrm rot="10800000">
            <a:off x="1986330" y="4763270"/>
            <a:ext cx="1139616" cy="133982"/>
          </a:xfrm>
          <a:prstGeom prst="homePlate">
            <a:avLst/>
          </a:prstGeom>
          <a:noFill/>
          <a:ln w="63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1944998" y="4694439"/>
            <a:ext cx="1150185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FF0000"/>
                </a:solidFill>
              </a:rPr>
              <a:t>GND PDB</a:t>
            </a:r>
            <a:endParaRPr lang="en-US" sz="1100" dirty="0">
              <a:solidFill>
                <a:srgbClr val="FF0000"/>
              </a:solidFill>
            </a:endParaRPr>
          </a:p>
        </p:txBody>
      </p:sp>
      <p:cxnSp>
        <p:nvCxnSpPr>
          <p:cNvPr id="38" name="Straight Connector 37"/>
          <p:cNvCxnSpPr>
            <a:stCxn id="39" idx="3"/>
          </p:cNvCxnSpPr>
          <p:nvPr/>
        </p:nvCxnSpPr>
        <p:spPr>
          <a:xfrm flipV="1">
            <a:off x="3125946" y="4827724"/>
            <a:ext cx="889994" cy="2537"/>
          </a:xfrm>
          <a:prstGeom prst="line">
            <a:avLst/>
          </a:prstGeom>
          <a:ln w="190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Rounded Rectangle 38"/>
          <p:cNvSpPr/>
          <p:nvPr/>
        </p:nvSpPr>
        <p:spPr>
          <a:xfrm>
            <a:off x="4015940" y="4775146"/>
            <a:ext cx="114945" cy="105156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/>
          <p:cNvSpPr/>
          <p:nvPr/>
        </p:nvSpPr>
        <p:spPr>
          <a:xfrm>
            <a:off x="3579394" y="4641023"/>
            <a:ext cx="38937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FF0000"/>
                </a:solidFill>
              </a:rPr>
              <a:t>F-M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41" name="Rectangle 40"/>
          <p:cNvSpPr/>
          <p:nvPr/>
        </p:nvSpPr>
        <p:spPr>
          <a:xfrm>
            <a:off x="3136515" y="4641023"/>
            <a:ext cx="389374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FF0000"/>
                </a:solidFill>
              </a:rPr>
              <a:t>F-M</a:t>
            </a:r>
            <a:endParaRPr lang="en-US" sz="900" dirty="0">
              <a:solidFill>
                <a:srgbClr val="FF0000"/>
              </a:solidFill>
            </a:endParaRPr>
          </a:p>
        </p:txBody>
      </p:sp>
      <p:sp>
        <p:nvSpPr>
          <p:cNvPr id="55" name="Pentagon 54"/>
          <p:cNvSpPr/>
          <p:nvPr/>
        </p:nvSpPr>
        <p:spPr>
          <a:xfrm>
            <a:off x="1986330" y="5974677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Rectangle 55"/>
          <p:cNvSpPr/>
          <p:nvPr/>
        </p:nvSpPr>
        <p:spPr>
          <a:xfrm>
            <a:off x="1944998" y="5915895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IMU SDL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57" name="Straight Connector 56"/>
          <p:cNvCxnSpPr>
            <a:stCxn id="58" idx="3"/>
          </p:cNvCxnSpPr>
          <p:nvPr/>
        </p:nvCxnSpPr>
        <p:spPr>
          <a:xfrm>
            <a:off x="3125946" y="604325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Rounded Rectangle 57"/>
          <p:cNvSpPr/>
          <p:nvPr/>
        </p:nvSpPr>
        <p:spPr>
          <a:xfrm>
            <a:off x="4015940" y="5996602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/>
          <p:cNvSpPr/>
          <p:nvPr/>
        </p:nvSpPr>
        <p:spPr>
          <a:xfrm>
            <a:off x="3579394" y="5862479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60" name="Rectangle 59"/>
          <p:cNvSpPr/>
          <p:nvPr/>
        </p:nvSpPr>
        <p:spPr>
          <a:xfrm>
            <a:off x="3136515" y="5862479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65" name="Rounded Rectangle 64"/>
          <p:cNvSpPr/>
          <p:nvPr/>
        </p:nvSpPr>
        <p:spPr>
          <a:xfrm>
            <a:off x="4015940" y="6156977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Rounded Rectangle 67"/>
          <p:cNvSpPr/>
          <p:nvPr/>
        </p:nvSpPr>
        <p:spPr>
          <a:xfrm>
            <a:off x="4011972" y="5996602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Pentagon 68"/>
          <p:cNvSpPr/>
          <p:nvPr/>
        </p:nvSpPr>
        <p:spPr>
          <a:xfrm>
            <a:off x="1986330" y="6140487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Rectangle 69"/>
          <p:cNvSpPr/>
          <p:nvPr/>
        </p:nvSpPr>
        <p:spPr>
          <a:xfrm>
            <a:off x="1944998" y="6081705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IMU SCL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71" name="Straight Connector 70"/>
          <p:cNvCxnSpPr/>
          <p:nvPr/>
        </p:nvCxnSpPr>
        <p:spPr>
          <a:xfrm>
            <a:off x="3125946" y="620906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Rounded Rectangle 71"/>
          <p:cNvSpPr/>
          <p:nvPr/>
        </p:nvSpPr>
        <p:spPr>
          <a:xfrm>
            <a:off x="4015940" y="6162412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3579394" y="6028289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74" name="Rectangle 73"/>
          <p:cNvSpPr/>
          <p:nvPr/>
        </p:nvSpPr>
        <p:spPr>
          <a:xfrm>
            <a:off x="3136515" y="6028289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75" name="Rounded Rectangle 74"/>
          <p:cNvSpPr/>
          <p:nvPr/>
        </p:nvSpPr>
        <p:spPr>
          <a:xfrm>
            <a:off x="4015940" y="6322787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Rounded Rectangle 75"/>
          <p:cNvSpPr/>
          <p:nvPr/>
        </p:nvSpPr>
        <p:spPr>
          <a:xfrm>
            <a:off x="4011972" y="6162412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7" name="Pentagon 76"/>
          <p:cNvSpPr/>
          <p:nvPr/>
        </p:nvSpPr>
        <p:spPr>
          <a:xfrm>
            <a:off x="8343314" y="5991813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Rectangle 77"/>
          <p:cNvSpPr/>
          <p:nvPr/>
        </p:nvSpPr>
        <p:spPr>
          <a:xfrm>
            <a:off x="8293356" y="5933031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RPI TX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79" name="Straight Connector 78"/>
          <p:cNvCxnSpPr/>
          <p:nvPr/>
        </p:nvCxnSpPr>
        <p:spPr>
          <a:xfrm>
            <a:off x="7451871" y="605176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Rounded Rectangle 79"/>
          <p:cNvSpPr/>
          <p:nvPr/>
        </p:nvSpPr>
        <p:spPr>
          <a:xfrm>
            <a:off x="7340894" y="6000555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1" name="Rectangle 80"/>
          <p:cNvSpPr/>
          <p:nvPr/>
        </p:nvSpPr>
        <p:spPr>
          <a:xfrm>
            <a:off x="7956601" y="6045874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82" name="Rectangle 81"/>
          <p:cNvSpPr/>
          <p:nvPr/>
        </p:nvSpPr>
        <p:spPr>
          <a:xfrm>
            <a:off x="7513722" y="6045874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83" name="Rounded Rectangle 82"/>
          <p:cNvSpPr/>
          <p:nvPr/>
        </p:nvSpPr>
        <p:spPr>
          <a:xfrm>
            <a:off x="7340894" y="6160930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4" name="Rounded Rectangle 83"/>
          <p:cNvSpPr/>
          <p:nvPr/>
        </p:nvSpPr>
        <p:spPr>
          <a:xfrm>
            <a:off x="7336926" y="6000555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5" name="Pentagon 84"/>
          <p:cNvSpPr/>
          <p:nvPr/>
        </p:nvSpPr>
        <p:spPr>
          <a:xfrm rot="10800000">
            <a:off x="8334688" y="6157623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Rectangle 85"/>
          <p:cNvSpPr/>
          <p:nvPr/>
        </p:nvSpPr>
        <p:spPr>
          <a:xfrm>
            <a:off x="8293356" y="6098841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RPI RX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87" name="Straight Connector 86"/>
          <p:cNvCxnSpPr/>
          <p:nvPr/>
        </p:nvCxnSpPr>
        <p:spPr>
          <a:xfrm>
            <a:off x="7451871" y="6226203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Rounded Rectangle 87"/>
          <p:cNvSpPr/>
          <p:nvPr/>
        </p:nvSpPr>
        <p:spPr>
          <a:xfrm>
            <a:off x="7340894" y="6166365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7955714" y="586948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90" name="Rectangle 89"/>
          <p:cNvSpPr/>
          <p:nvPr/>
        </p:nvSpPr>
        <p:spPr>
          <a:xfrm>
            <a:off x="7512835" y="586948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91" name="Rounded Rectangle 90"/>
          <p:cNvSpPr/>
          <p:nvPr/>
        </p:nvSpPr>
        <p:spPr>
          <a:xfrm>
            <a:off x="7340894" y="6326740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ounded Rectangle 91"/>
          <p:cNvSpPr/>
          <p:nvPr/>
        </p:nvSpPr>
        <p:spPr>
          <a:xfrm>
            <a:off x="7336926" y="6174991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7956723" y="551675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94" name="Rectangle 93"/>
          <p:cNvSpPr/>
          <p:nvPr/>
        </p:nvSpPr>
        <p:spPr>
          <a:xfrm>
            <a:off x="7513844" y="551675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95" name="Rounded Rectangle 94"/>
          <p:cNvSpPr/>
          <p:nvPr/>
        </p:nvSpPr>
        <p:spPr>
          <a:xfrm>
            <a:off x="7341016" y="5631814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6" name="Pentagon 95"/>
          <p:cNvSpPr/>
          <p:nvPr/>
        </p:nvSpPr>
        <p:spPr>
          <a:xfrm>
            <a:off x="8334810" y="5628507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7" name="Rectangle 96"/>
          <p:cNvSpPr/>
          <p:nvPr/>
        </p:nvSpPr>
        <p:spPr>
          <a:xfrm>
            <a:off x="8293478" y="5569725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ESC SIG 1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98" name="Straight Connector 97"/>
          <p:cNvCxnSpPr/>
          <p:nvPr/>
        </p:nvCxnSpPr>
        <p:spPr>
          <a:xfrm>
            <a:off x="7451993" y="569708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Rounded Rectangle 98"/>
          <p:cNvSpPr/>
          <p:nvPr/>
        </p:nvSpPr>
        <p:spPr>
          <a:xfrm>
            <a:off x="7341016" y="5637249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0" name="Rounded Rectangle 99"/>
          <p:cNvSpPr/>
          <p:nvPr/>
        </p:nvSpPr>
        <p:spPr>
          <a:xfrm>
            <a:off x="7341016" y="5797624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1" name="Rounded Rectangle 100"/>
          <p:cNvSpPr/>
          <p:nvPr/>
        </p:nvSpPr>
        <p:spPr>
          <a:xfrm>
            <a:off x="7337048" y="5645875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" name="Rectangle 101"/>
          <p:cNvSpPr/>
          <p:nvPr/>
        </p:nvSpPr>
        <p:spPr>
          <a:xfrm>
            <a:off x="7956601" y="534476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03" name="Rectangle 102"/>
          <p:cNvSpPr/>
          <p:nvPr/>
        </p:nvSpPr>
        <p:spPr>
          <a:xfrm>
            <a:off x="7513722" y="534476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04" name="Rounded Rectangle 103"/>
          <p:cNvSpPr/>
          <p:nvPr/>
        </p:nvSpPr>
        <p:spPr>
          <a:xfrm>
            <a:off x="7340894" y="5459816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5" name="Pentagon 104"/>
          <p:cNvSpPr/>
          <p:nvPr/>
        </p:nvSpPr>
        <p:spPr>
          <a:xfrm>
            <a:off x="8334688" y="5456509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" name="Rectangle 105"/>
          <p:cNvSpPr/>
          <p:nvPr/>
        </p:nvSpPr>
        <p:spPr>
          <a:xfrm>
            <a:off x="8293356" y="5397727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ESC SIG 2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07" name="Straight Connector 106"/>
          <p:cNvCxnSpPr/>
          <p:nvPr/>
        </p:nvCxnSpPr>
        <p:spPr>
          <a:xfrm>
            <a:off x="7451871" y="5525089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8" name="Rounded Rectangle 107"/>
          <p:cNvSpPr/>
          <p:nvPr/>
        </p:nvSpPr>
        <p:spPr>
          <a:xfrm>
            <a:off x="7340894" y="5465251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" name="Rounded Rectangle 108"/>
          <p:cNvSpPr/>
          <p:nvPr/>
        </p:nvSpPr>
        <p:spPr>
          <a:xfrm>
            <a:off x="7336926" y="5473877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/>
          <p:cNvSpPr/>
          <p:nvPr/>
        </p:nvSpPr>
        <p:spPr>
          <a:xfrm>
            <a:off x="7956601" y="5173586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11" name="Rectangle 110"/>
          <p:cNvSpPr/>
          <p:nvPr/>
        </p:nvSpPr>
        <p:spPr>
          <a:xfrm>
            <a:off x="7513722" y="5173586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12" name="Rounded Rectangle 111"/>
          <p:cNvSpPr/>
          <p:nvPr/>
        </p:nvSpPr>
        <p:spPr>
          <a:xfrm>
            <a:off x="7340894" y="5288642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3" name="Pentagon 112"/>
          <p:cNvSpPr/>
          <p:nvPr/>
        </p:nvSpPr>
        <p:spPr>
          <a:xfrm>
            <a:off x="8334688" y="5285335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113"/>
          <p:cNvSpPr/>
          <p:nvPr/>
        </p:nvSpPr>
        <p:spPr>
          <a:xfrm>
            <a:off x="8293356" y="5226553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ESC SIG 3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15" name="Straight Connector 114"/>
          <p:cNvCxnSpPr/>
          <p:nvPr/>
        </p:nvCxnSpPr>
        <p:spPr>
          <a:xfrm>
            <a:off x="7451871" y="5353915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Rounded Rectangle 115"/>
          <p:cNvSpPr/>
          <p:nvPr/>
        </p:nvSpPr>
        <p:spPr>
          <a:xfrm>
            <a:off x="7340894" y="5294077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7" name="Rounded Rectangle 116"/>
          <p:cNvSpPr/>
          <p:nvPr/>
        </p:nvSpPr>
        <p:spPr>
          <a:xfrm>
            <a:off x="7336926" y="5302703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8" name="Rectangle 117"/>
          <p:cNvSpPr/>
          <p:nvPr/>
        </p:nvSpPr>
        <p:spPr>
          <a:xfrm>
            <a:off x="7956479" y="500158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19" name="Rectangle 118"/>
          <p:cNvSpPr/>
          <p:nvPr/>
        </p:nvSpPr>
        <p:spPr>
          <a:xfrm>
            <a:off x="7513600" y="500158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20" name="Rounded Rectangle 119"/>
          <p:cNvSpPr/>
          <p:nvPr/>
        </p:nvSpPr>
        <p:spPr>
          <a:xfrm>
            <a:off x="7340772" y="5116644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1" name="Pentagon 120"/>
          <p:cNvSpPr/>
          <p:nvPr/>
        </p:nvSpPr>
        <p:spPr>
          <a:xfrm>
            <a:off x="8334566" y="5113337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2" name="Rectangle 121"/>
          <p:cNvSpPr/>
          <p:nvPr/>
        </p:nvSpPr>
        <p:spPr>
          <a:xfrm>
            <a:off x="8293234" y="5054555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ESC SIG 4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23" name="Straight Connector 122"/>
          <p:cNvCxnSpPr/>
          <p:nvPr/>
        </p:nvCxnSpPr>
        <p:spPr>
          <a:xfrm>
            <a:off x="7451749" y="518191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4" name="Rounded Rectangle 123"/>
          <p:cNvSpPr/>
          <p:nvPr/>
        </p:nvSpPr>
        <p:spPr>
          <a:xfrm>
            <a:off x="7340772" y="5122079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Rounded Rectangle 124"/>
          <p:cNvSpPr/>
          <p:nvPr/>
        </p:nvSpPr>
        <p:spPr>
          <a:xfrm>
            <a:off x="7336804" y="5130705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Rectangle 125"/>
          <p:cNvSpPr/>
          <p:nvPr/>
        </p:nvSpPr>
        <p:spPr>
          <a:xfrm>
            <a:off x="7954787" y="452669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27" name="Rectangle 126"/>
          <p:cNvSpPr/>
          <p:nvPr/>
        </p:nvSpPr>
        <p:spPr>
          <a:xfrm>
            <a:off x="7511908" y="452669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28" name="Rounded Rectangle 127"/>
          <p:cNvSpPr/>
          <p:nvPr/>
        </p:nvSpPr>
        <p:spPr>
          <a:xfrm>
            <a:off x="7339080" y="4641746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9" name="Pentagon 128"/>
          <p:cNvSpPr/>
          <p:nvPr/>
        </p:nvSpPr>
        <p:spPr>
          <a:xfrm rot="10800000">
            <a:off x="8332874" y="4638439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0" name="Rectangle 129"/>
          <p:cNvSpPr/>
          <p:nvPr/>
        </p:nvSpPr>
        <p:spPr>
          <a:xfrm>
            <a:off x="8291542" y="4579657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00B0F0"/>
                </a:solidFill>
              </a:rPr>
              <a:t>RX CH 1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31" name="Straight Connector 130"/>
          <p:cNvCxnSpPr/>
          <p:nvPr/>
        </p:nvCxnSpPr>
        <p:spPr>
          <a:xfrm>
            <a:off x="7450057" y="4707019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2" name="Rounded Rectangle 131"/>
          <p:cNvSpPr/>
          <p:nvPr/>
        </p:nvSpPr>
        <p:spPr>
          <a:xfrm>
            <a:off x="7339080" y="4647181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3" name="Rounded Rectangle 132"/>
          <p:cNvSpPr/>
          <p:nvPr/>
        </p:nvSpPr>
        <p:spPr>
          <a:xfrm>
            <a:off x="7339080" y="4807556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ounded Rectangle 133"/>
          <p:cNvSpPr/>
          <p:nvPr/>
        </p:nvSpPr>
        <p:spPr>
          <a:xfrm>
            <a:off x="7335112" y="4655807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5" name="Rectangle 134"/>
          <p:cNvSpPr/>
          <p:nvPr/>
        </p:nvSpPr>
        <p:spPr>
          <a:xfrm>
            <a:off x="7954665" y="4354692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36" name="Rectangle 135"/>
          <p:cNvSpPr/>
          <p:nvPr/>
        </p:nvSpPr>
        <p:spPr>
          <a:xfrm>
            <a:off x="7511786" y="4354692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37" name="Rounded Rectangle 136"/>
          <p:cNvSpPr/>
          <p:nvPr/>
        </p:nvSpPr>
        <p:spPr>
          <a:xfrm>
            <a:off x="7338958" y="4469748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8" name="Pentagon 137"/>
          <p:cNvSpPr/>
          <p:nvPr/>
        </p:nvSpPr>
        <p:spPr>
          <a:xfrm rot="10800000">
            <a:off x="8332752" y="4466441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9" name="Rectangle 138"/>
          <p:cNvSpPr/>
          <p:nvPr/>
        </p:nvSpPr>
        <p:spPr>
          <a:xfrm>
            <a:off x="8291420" y="4407659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B0F0"/>
                </a:solidFill>
              </a:rPr>
              <a:t>RX CH </a:t>
            </a:r>
            <a:r>
              <a:rPr lang="en-US" sz="1100" dirty="0" smtClean="0">
                <a:solidFill>
                  <a:srgbClr val="00B0F0"/>
                </a:solidFill>
              </a:rPr>
              <a:t>2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40" name="Straight Connector 139"/>
          <p:cNvCxnSpPr/>
          <p:nvPr/>
        </p:nvCxnSpPr>
        <p:spPr>
          <a:xfrm>
            <a:off x="7449935" y="4535021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Rounded Rectangle 140"/>
          <p:cNvSpPr/>
          <p:nvPr/>
        </p:nvSpPr>
        <p:spPr>
          <a:xfrm>
            <a:off x="7338958" y="4475183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2" name="Rounded Rectangle 141"/>
          <p:cNvSpPr/>
          <p:nvPr/>
        </p:nvSpPr>
        <p:spPr>
          <a:xfrm>
            <a:off x="7334990" y="4483809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/>
          <p:cNvSpPr/>
          <p:nvPr/>
        </p:nvSpPr>
        <p:spPr>
          <a:xfrm>
            <a:off x="7954665" y="418351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44" name="Rectangle 143"/>
          <p:cNvSpPr/>
          <p:nvPr/>
        </p:nvSpPr>
        <p:spPr>
          <a:xfrm>
            <a:off x="7511786" y="4183518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45" name="Rounded Rectangle 144"/>
          <p:cNvSpPr/>
          <p:nvPr/>
        </p:nvSpPr>
        <p:spPr>
          <a:xfrm>
            <a:off x="7338958" y="4298574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Pentagon 145"/>
          <p:cNvSpPr/>
          <p:nvPr/>
        </p:nvSpPr>
        <p:spPr>
          <a:xfrm rot="10800000">
            <a:off x="8332752" y="4295267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7" name="Rectangle 146"/>
          <p:cNvSpPr/>
          <p:nvPr/>
        </p:nvSpPr>
        <p:spPr>
          <a:xfrm>
            <a:off x="8291420" y="4236485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B0F0"/>
                </a:solidFill>
              </a:rPr>
              <a:t>RX CH </a:t>
            </a:r>
            <a:r>
              <a:rPr lang="en-US" sz="1100" dirty="0" smtClean="0">
                <a:solidFill>
                  <a:srgbClr val="00B0F0"/>
                </a:solidFill>
              </a:rPr>
              <a:t>3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48" name="Straight Connector 147"/>
          <p:cNvCxnSpPr/>
          <p:nvPr/>
        </p:nvCxnSpPr>
        <p:spPr>
          <a:xfrm>
            <a:off x="7449935" y="4363847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Rounded Rectangle 148"/>
          <p:cNvSpPr/>
          <p:nvPr/>
        </p:nvSpPr>
        <p:spPr>
          <a:xfrm>
            <a:off x="7338958" y="4304009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0" name="Rounded Rectangle 149"/>
          <p:cNvSpPr/>
          <p:nvPr/>
        </p:nvSpPr>
        <p:spPr>
          <a:xfrm>
            <a:off x="7334990" y="4312635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1" name="Rectangle 150"/>
          <p:cNvSpPr/>
          <p:nvPr/>
        </p:nvSpPr>
        <p:spPr>
          <a:xfrm>
            <a:off x="7954543" y="401152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52" name="Rectangle 151"/>
          <p:cNvSpPr/>
          <p:nvPr/>
        </p:nvSpPr>
        <p:spPr>
          <a:xfrm>
            <a:off x="7511664" y="4011520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53" name="Rounded Rectangle 152"/>
          <p:cNvSpPr/>
          <p:nvPr/>
        </p:nvSpPr>
        <p:spPr>
          <a:xfrm>
            <a:off x="7338836" y="4126576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Pentagon 153"/>
          <p:cNvSpPr/>
          <p:nvPr/>
        </p:nvSpPr>
        <p:spPr>
          <a:xfrm rot="10800000">
            <a:off x="8332630" y="4123269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Rectangle 154"/>
          <p:cNvSpPr/>
          <p:nvPr/>
        </p:nvSpPr>
        <p:spPr>
          <a:xfrm>
            <a:off x="8291298" y="4064487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B0F0"/>
                </a:solidFill>
              </a:rPr>
              <a:t>RX CH </a:t>
            </a:r>
            <a:r>
              <a:rPr lang="en-US" sz="1100" dirty="0" smtClean="0">
                <a:solidFill>
                  <a:srgbClr val="00B0F0"/>
                </a:solidFill>
              </a:rPr>
              <a:t>4</a:t>
            </a:r>
            <a:endParaRPr lang="en-US" sz="1100" dirty="0">
              <a:solidFill>
                <a:srgbClr val="00B0F0"/>
              </a:solidFill>
            </a:endParaRPr>
          </a:p>
        </p:txBody>
      </p:sp>
      <p:cxnSp>
        <p:nvCxnSpPr>
          <p:cNvPr id="156" name="Straight Connector 155"/>
          <p:cNvCxnSpPr/>
          <p:nvPr/>
        </p:nvCxnSpPr>
        <p:spPr>
          <a:xfrm>
            <a:off x="7449813" y="4191849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Rounded Rectangle 156"/>
          <p:cNvSpPr/>
          <p:nvPr/>
        </p:nvSpPr>
        <p:spPr>
          <a:xfrm>
            <a:off x="7338836" y="4132011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Rounded Rectangle 157"/>
          <p:cNvSpPr/>
          <p:nvPr/>
        </p:nvSpPr>
        <p:spPr>
          <a:xfrm>
            <a:off x="7334868" y="4140637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7954543" y="3837801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7511664" y="3837801"/>
            <a:ext cx="389374" cy="2308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900" dirty="0" smtClean="0">
                <a:solidFill>
                  <a:srgbClr val="00B0F0"/>
                </a:solidFill>
              </a:rPr>
              <a:t>F-M</a:t>
            </a:r>
            <a:endParaRPr lang="en-US" sz="900" dirty="0">
              <a:solidFill>
                <a:srgbClr val="00B0F0"/>
              </a:solidFill>
            </a:endParaRPr>
          </a:p>
        </p:txBody>
      </p:sp>
      <p:sp>
        <p:nvSpPr>
          <p:cNvPr id="161" name="Rounded Rectangle 160"/>
          <p:cNvSpPr/>
          <p:nvPr/>
        </p:nvSpPr>
        <p:spPr>
          <a:xfrm>
            <a:off x="7338836" y="3952857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Pentagon 161"/>
          <p:cNvSpPr/>
          <p:nvPr/>
        </p:nvSpPr>
        <p:spPr>
          <a:xfrm rot="10800000">
            <a:off x="8332630" y="3949550"/>
            <a:ext cx="1139616" cy="137160"/>
          </a:xfrm>
          <a:prstGeom prst="homePlate">
            <a:avLst/>
          </a:prstGeom>
          <a:noFill/>
          <a:ln w="6350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3" name="Rectangle 162"/>
          <p:cNvSpPr/>
          <p:nvPr/>
        </p:nvSpPr>
        <p:spPr>
          <a:xfrm>
            <a:off x="8291298" y="3890768"/>
            <a:ext cx="1150185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00B0F0"/>
                </a:solidFill>
              </a:rPr>
              <a:t>RX CH 5</a:t>
            </a:r>
          </a:p>
        </p:txBody>
      </p:sp>
      <p:cxnSp>
        <p:nvCxnSpPr>
          <p:cNvPr id="164" name="Straight Connector 163"/>
          <p:cNvCxnSpPr/>
          <p:nvPr/>
        </p:nvCxnSpPr>
        <p:spPr>
          <a:xfrm>
            <a:off x="7449813" y="4018130"/>
            <a:ext cx="889994" cy="5923"/>
          </a:xfrm>
          <a:prstGeom prst="line">
            <a:avLst/>
          </a:prstGeom>
          <a:ln w="19050">
            <a:solidFill>
              <a:srgbClr val="00B0F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5" name="Rounded Rectangle 164"/>
          <p:cNvSpPr/>
          <p:nvPr/>
        </p:nvSpPr>
        <p:spPr>
          <a:xfrm>
            <a:off x="7338836" y="3958292"/>
            <a:ext cx="114945" cy="105156"/>
          </a:xfrm>
          <a:prstGeom prst="round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ounded Rectangle 165"/>
          <p:cNvSpPr/>
          <p:nvPr/>
        </p:nvSpPr>
        <p:spPr>
          <a:xfrm>
            <a:off x="7334868" y="3966918"/>
            <a:ext cx="114945" cy="105156"/>
          </a:xfrm>
          <a:prstGeom prst="round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01688" y="4910808"/>
            <a:ext cx="616686" cy="148534"/>
          </a:xfrm>
          <a:prstGeom prst="rect">
            <a:avLst/>
          </a:prstGeom>
        </p:spPr>
      </p:pic>
      <p:sp>
        <p:nvSpPr>
          <p:cNvPr id="167" name="Rectangle 166"/>
          <p:cNvSpPr/>
          <p:nvPr/>
        </p:nvSpPr>
        <p:spPr>
          <a:xfrm>
            <a:off x="2114568" y="5035334"/>
            <a:ext cx="1003898" cy="2616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100" dirty="0" smtClean="0">
                <a:solidFill>
                  <a:srgbClr val="FF0000"/>
                </a:solidFill>
              </a:rPr>
              <a:t>D11N4001</a:t>
            </a:r>
            <a:endParaRPr lang="en-US" sz="11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78086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RPIFC Pin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5094767" cy="4486275"/>
          </a:xfrm>
        </p:spPr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01: +3.3 V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06: GND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08: TX</a:t>
            </a:r>
            <a:endParaRPr lang="en-US" sz="1800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r>
              <a:rPr lang="en-US" sz="1800" dirty="0" smtClean="0"/>
              <a:t>10: RX</a:t>
            </a:r>
            <a:endParaRPr lang="en-US" sz="1800" dirty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076936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Connector Types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BAT:		XT60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(BAT):	XT60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(+/-):	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PDB (5V/GND):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ESC (PWR/GND):	solder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ESC (SIG/GND):	Female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ESC (MOT):	3.5mm Bullet-connector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MOT: 		3.5mm Bullet-connector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ARDFC (BAT):	Barrel Plug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ARDFC (Pins):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RPIFC: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LLS: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IMU: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RX:		Male Header		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800" dirty="0" smtClean="0"/>
              <a:t>BUS:		Male Header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800" dirty="0" smtClean="0"/>
          </a:p>
        </p:txBody>
      </p:sp>
    </p:spTree>
    <p:extLst>
      <p:ext uri="{BB962C8B-B14F-4D97-AF65-F5344CB8AC3E}">
        <p14:creationId xmlns:p14="http://schemas.microsoft.com/office/powerpoint/2010/main" val="209453151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5V Bus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8236" t="12246" r="50000" b="51755"/>
          <a:stretch/>
        </p:blipFill>
        <p:spPr>
          <a:xfrm>
            <a:off x="5609985" y="1229856"/>
            <a:ext cx="521873" cy="35132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38015" t="73028" r="49849" b="15126"/>
          <a:stretch/>
        </p:blipFill>
        <p:spPr>
          <a:xfrm>
            <a:off x="5622009" y="4743077"/>
            <a:ext cx="525154" cy="1106394"/>
          </a:xfrm>
          <a:prstGeom prst="rect">
            <a:avLst/>
          </a:prstGeom>
        </p:spPr>
      </p:pic>
      <p:cxnSp>
        <p:nvCxnSpPr>
          <p:cNvPr id="46" name="Straight Connector 45"/>
          <p:cNvCxnSpPr>
            <a:stCxn id="52" idx="1"/>
          </p:cNvCxnSpPr>
          <p:nvPr/>
        </p:nvCxnSpPr>
        <p:spPr>
          <a:xfrm flipV="1">
            <a:off x="4272827" y="1976895"/>
            <a:ext cx="1518708" cy="276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Oval 46"/>
          <p:cNvSpPr/>
          <p:nvPr/>
        </p:nvSpPr>
        <p:spPr>
          <a:xfrm>
            <a:off x="5931012" y="1663503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Pentagon 47"/>
          <p:cNvSpPr/>
          <p:nvPr/>
        </p:nvSpPr>
        <p:spPr>
          <a:xfrm>
            <a:off x="3137832" y="1603081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/>
          <p:cNvSpPr/>
          <p:nvPr/>
        </p:nvSpPr>
        <p:spPr>
          <a:xfrm>
            <a:off x="3109909" y="1590194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</a:t>
            </a:r>
            <a:r>
              <a:rPr lang="en-US" sz="1200" dirty="0" smtClean="0">
                <a:solidFill>
                  <a:srgbClr val="FF0000"/>
                </a:solidFill>
              </a:rPr>
              <a:t>PDB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50" name="Straight Connector 49"/>
          <p:cNvCxnSpPr/>
          <p:nvPr/>
        </p:nvCxnSpPr>
        <p:spPr>
          <a:xfrm flipV="1">
            <a:off x="4260094" y="1721742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/>
          <p:cNvSpPr/>
          <p:nvPr/>
        </p:nvSpPr>
        <p:spPr>
          <a:xfrm>
            <a:off x="5792466" y="192571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Pentagon 51"/>
          <p:cNvSpPr/>
          <p:nvPr/>
        </p:nvSpPr>
        <p:spPr>
          <a:xfrm rot="10800000">
            <a:off x="3133211" y="1858833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3050804" y="183839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</a:t>
            </a:r>
            <a:r>
              <a:rPr lang="en-US" sz="1200" dirty="0" smtClean="0">
                <a:solidFill>
                  <a:srgbClr val="FF0000"/>
                </a:solidFill>
              </a:rPr>
              <a:t>PDB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2" name="Pentagon 61"/>
          <p:cNvSpPr/>
          <p:nvPr/>
        </p:nvSpPr>
        <p:spPr>
          <a:xfrm>
            <a:off x="7561437" y="3317985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Rectangle 62"/>
          <p:cNvSpPr/>
          <p:nvPr/>
        </p:nvSpPr>
        <p:spPr>
          <a:xfrm>
            <a:off x="7400615" y="3302995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5V IMU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64" name="Pentagon 63"/>
          <p:cNvSpPr/>
          <p:nvPr/>
        </p:nvSpPr>
        <p:spPr>
          <a:xfrm rot="10800000">
            <a:off x="7555329" y="3593550"/>
            <a:ext cx="1139616" cy="24164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Rectangle 64"/>
          <p:cNvSpPr/>
          <p:nvPr/>
        </p:nvSpPr>
        <p:spPr>
          <a:xfrm>
            <a:off x="7467529" y="3571065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IMU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86" name="Pentagon 85"/>
          <p:cNvSpPr/>
          <p:nvPr/>
        </p:nvSpPr>
        <p:spPr>
          <a:xfrm>
            <a:off x="2429456" y="2397562"/>
            <a:ext cx="1139616" cy="210312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Rectangle 86"/>
          <p:cNvSpPr/>
          <p:nvPr/>
        </p:nvSpPr>
        <p:spPr>
          <a:xfrm>
            <a:off x="2291784" y="236943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ESC 1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88" name="Pentagon 87"/>
          <p:cNvSpPr/>
          <p:nvPr/>
        </p:nvSpPr>
        <p:spPr>
          <a:xfrm>
            <a:off x="2429456" y="2676971"/>
            <a:ext cx="1139616" cy="210312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/>
          <p:cNvSpPr/>
          <p:nvPr/>
        </p:nvSpPr>
        <p:spPr>
          <a:xfrm>
            <a:off x="2282294" y="2636446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ESC 2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0" name="Pentagon 89"/>
          <p:cNvSpPr/>
          <p:nvPr/>
        </p:nvSpPr>
        <p:spPr>
          <a:xfrm>
            <a:off x="3813693" y="2561862"/>
            <a:ext cx="1139616" cy="178501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ectangle 90"/>
          <p:cNvSpPr/>
          <p:nvPr/>
        </p:nvSpPr>
        <p:spPr>
          <a:xfrm>
            <a:off x="3680922" y="251998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dirty="0" smtClean="0">
                <a:solidFill>
                  <a:srgbClr val="FF0000"/>
                </a:solidFill>
              </a:rPr>
              <a:t>GND ESC 3</a:t>
            </a:r>
            <a:endParaRPr lang="en-US" sz="1200" dirty="0">
              <a:solidFill>
                <a:srgbClr val="FF0000"/>
              </a:solidFill>
            </a:endParaRPr>
          </a:p>
        </p:txBody>
      </p:sp>
      <p:sp>
        <p:nvSpPr>
          <p:cNvPr id="92" name="Pentagon 91"/>
          <p:cNvSpPr/>
          <p:nvPr/>
        </p:nvSpPr>
        <p:spPr>
          <a:xfrm>
            <a:off x="3814480" y="2829853"/>
            <a:ext cx="1139616" cy="185430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Rectangle 92"/>
          <p:cNvSpPr/>
          <p:nvPr/>
        </p:nvSpPr>
        <p:spPr>
          <a:xfrm>
            <a:off x="3678893" y="2788053"/>
            <a:ext cx="1150185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200" smtClean="0">
                <a:solidFill>
                  <a:srgbClr val="FF0000"/>
                </a:solidFill>
              </a:rPr>
              <a:t>GND ESC 4</a:t>
            </a:r>
            <a:endParaRPr lang="en-US" sz="1200" dirty="0">
              <a:solidFill>
                <a:srgbClr val="FF0000"/>
              </a:solidFill>
            </a:endParaRPr>
          </a:p>
        </p:txBody>
      </p:sp>
      <p:cxnSp>
        <p:nvCxnSpPr>
          <p:cNvPr id="96" name="Straight Connector 95"/>
          <p:cNvCxnSpPr>
            <a:stCxn id="86" idx="3"/>
          </p:cNvCxnSpPr>
          <p:nvPr/>
        </p:nvCxnSpPr>
        <p:spPr>
          <a:xfrm>
            <a:off x="3569072" y="2502718"/>
            <a:ext cx="2226981" cy="603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Oval 96"/>
          <p:cNvSpPr/>
          <p:nvPr/>
        </p:nvSpPr>
        <p:spPr>
          <a:xfrm>
            <a:off x="5796984" y="245757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98" name="Straight Connector 97"/>
          <p:cNvCxnSpPr>
            <a:stCxn id="88" idx="3"/>
          </p:cNvCxnSpPr>
          <p:nvPr/>
        </p:nvCxnSpPr>
        <p:spPr>
          <a:xfrm flipV="1">
            <a:off x="3569072" y="2775153"/>
            <a:ext cx="2226981" cy="697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Oval 98"/>
          <p:cNvSpPr/>
          <p:nvPr/>
        </p:nvSpPr>
        <p:spPr>
          <a:xfrm>
            <a:off x="5796984" y="272397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0" name="Straight Connector 99"/>
          <p:cNvCxnSpPr>
            <a:stCxn id="90" idx="3"/>
            <a:endCxn id="101" idx="2"/>
          </p:cNvCxnSpPr>
          <p:nvPr/>
        </p:nvCxnSpPr>
        <p:spPr>
          <a:xfrm flipV="1">
            <a:off x="4953309" y="2647243"/>
            <a:ext cx="833791" cy="387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Oval 100"/>
          <p:cNvSpPr/>
          <p:nvPr/>
        </p:nvSpPr>
        <p:spPr>
          <a:xfrm>
            <a:off x="5787100" y="259548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2" name="Straight Connector 101"/>
          <p:cNvCxnSpPr>
            <a:stCxn id="92" idx="3"/>
            <a:endCxn id="103" idx="2"/>
          </p:cNvCxnSpPr>
          <p:nvPr/>
        </p:nvCxnSpPr>
        <p:spPr>
          <a:xfrm flipV="1">
            <a:off x="4954096" y="2914420"/>
            <a:ext cx="833004" cy="814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Oval 102"/>
          <p:cNvSpPr/>
          <p:nvPr/>
        </p:nvSpPr>
        <p:spPr>
          <a:xfrm>
            <a:off x="5787100" y="286266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4" name="Straight Connector 103"/>
          <p:cNvCxnSpPr/>
          <p:nvPr/>
        </p:nvCxnSpPr>
        <p:spPr>
          <a:xfrm>
            <a:off x="6014677" y="3434000"/>
            <a:ext cx="1546412" cy="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Oval 104"/>
          <p:cNvSpPr/>
          <p:nvPr/>
        </p:nvSpPr>
        <p:spPr>
          <a:xfrm>
            <a:off x="5921564" y="3386049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6" name="Straight Connector 105"/>
          <p:cNvCxnSpPr/>
          <p:nvPr/>
        </p:nvCxnSpPr>
        <p:spPr>
          <a:xfrm flipV="1">
            <a:off x="5885550" y="3709565"/>
            <a:ext cx="1670918" cy="380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Oval 106"/>
          <p:cNvSpPr/>
          <p:nvPr/>
        </p:nvSpPr>
        <p:spPr>
          <a:xfrm>
            <a:off x="5782033" y="366161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4" name="Rectangle 133"/>
          <p:cNvSpPr/>
          <p:nvPr/>
        </p:nvSpPr>
        <p:spPr>
          <a:xfrm>
            <a:off x="2763142" y="1457456"/>
            <a:ext cx="4302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smtClean="0">
                <a:solidFill>
                  <a:srgbClr val="FF0000"/>
                </a:solidFill>
              </a:rPr>
              <a:t>+</a:t>
            </a:r>
            <a:endParaRPr lang="en-US" sz="2400" dirty="0">
              <a:solidFill>
                <a:srgbClr val="FF0000"/>
              </a:solidFill>
            </a:endParaRPr>
          </a:p>
        </p:txBody>
      </p:sp>
      <p:sp>
        <p:nvSpPr>
          <p:cNvPr id="135" name="Rectangle 134"/>
          <p:cNvSpPr/>
          <p:nvPr/>
        </p:nvSpPr>
        <p:spPr>
          <a:xfrm>
            <a:off x="2763142" y="1737993"/>
            <a:ext cx="430266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dirty="0">
                <a:solidFill>
                  <a:srgbClr val="FF0000"/>
                </a:solidFill>
              </a:rPr>
              <a:t>-</a:t>
            </a:r>
          </a:p>
        </p:txBody>
      </p:sp>
      <p:sp>
        <p:nvSpPr>
          <p:cNvPr id="136" name="Pentagon 135"/>
          <p:cNvSpPr/>
          <p:nvPr/>
        </p:nvSpPr>
        <p:spPr>
          <a:xfrm>
            <a:off x="3042604" y="4687087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7" name="Rectangle 136"/>
          <p:cNvSpPr/>
          <p:nvPr/>
        </p:nvSpPr>
        <p:spPr>
          <a:xfrm>
            <a:off x="3049658" y="4624559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1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138" name="Straight Connector 137"/>
          <p:cNvCxnSpPr>
            <a:stCxn id="136" idx="3"/>
            <a:endCxn id="139" idx="2"/>
          </p:cNvCxnSpPr>
          <p:nvPr/>
        </p:nvCxnSpPr>
        <p:spPr>
          <a:xfrm>
            <a:off x="4271245" y="4749845"/>
            <a:ext cx="1499569" cy="113055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>
          <a:xfrm>
            <a:off x="5770814" y="481114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0" name="Straight Connector 139"/>
          <p:cNvCxnSpPr>
            <a:stCxn id="152" idx="3"/>
            <a:endCxn id="141" idx="2"/>
          </p:cNvCxnSpPr>
          <p:nvPr/>
        </p:nvCxnSpPr>
        <p:spPr>
          <a:xfrm>
            <a:off x="4265611" y="4926416"/>
            <a:ext cx="1505203" cy="69214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1" name="Oval 140"/>
          <p:cNvSpPr/>
          <p:nvPr/>
        </p:nvSpPr>
        <p:spPr>
          <a:xfrm>
            <a:off x="5770814" y="494387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6" name="Straight Connector 145"/>
          <p:cNvCxnSpPr>
            <a:stCxn id="154" idx="3"/>
            <a:endCxn id="147" idx="2"/>
          </p:cNvCxnSpPr>
          <p:nvPr/>
        </p:nvCxnSpPr>
        <p:spPr>
          <a:xfrm>
            <a:off x="4265611" y="5098552"/>
            <a:ext cx="1502591" cy="3052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7" name="Oval 146"/>
          <p:cNvSpPr/>
          <p:nvPr/>
        </p:nvSpPr>
        <p:spPr>
          <a:xfrm>
            <a:off x="5768202" y="507731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8" name="Straight Connector 147"/>
          <p:cNvCxnSpPr/>
          <p:nvPr/>
        </p:nvCxnSpPr>
        <p:spPr>
          <a:xfrm flipV="1">
            <a:off x="4248563" y="5267573"/>
            <a:ext cx="1518708" cy="276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Oval 148"/>
          <p:cNvSpPr/>
          <p:nvPr/>
        </p:nvSpPr>
        <p:spPr>
          <a:xfrm>
            <a:off x="5768202" y="5210045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Pentagon 151"/>
          <p:cNvSpPr/>
          <p:nvPr/>
        </p:nvSpPr>
        <p:spPr>
          <a:xfrm>
            <a:off x="3036970" y="4863658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3" name="Rectangle 152"/>
          <p:cNvSpPr/>
          <p:nvPr/>
        </p:nvSpPr>
        <p:spPr>
          <a:xfrm>
            <a:off x="3044024" y="4794255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2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54" name="Pentagon 153"/>
          <p:cNvSpPr/>
          <p:nvPr/>
        </p:nvSpPr>
        <p:spPr>
          <a:xfrm>
            <a:off x="3036970" y="5035794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5" name="Pentagon 154"/>
          <p:cNvSpPr/>
          <p:nvPr/>
        </p:nvSpPr>
        <p:spPr>
          <a:xfrm>
            <a:off x="3036970" y="5210136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6" name="Straight Connector 155"/>
          <p:cNvCxnSpPr>
            <a:stCxn id="158" idx="3"/>
            <a:endCxn id="157" idx="2"/>
          </p:cNvCxnSpPr>
          <p:nvPr/>
        </p:nvCxnSpPr>
        <p:spPr>
          <a:xfrm flipV="1">
            <a:off x="4265611" y="5395630"/>
            <a:ext cx="1502591" cy="39442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>
          <a:xfrm>
            <a:off x="5768202" y="5343871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Pentagon 157"/>
          <p:cNvSpPr/>
          <p:nvPr/>
        </p:nvSpPr>
        <p:spPr>
          <a:xfrm>
            <a:off x="3036970" y="5372314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9" name="Rectangle 158"/>
          <p:cNvSpPr/>
          <p:nvPr/>
        </p:nvSpPr>
        <p:spPr>
          <a:xfrm>
            <a:off x="3044024" y="4972620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60" name="Rectangle 159"/>
          <p:cNvSpPr/>
          <p:nvPr/>
        </p:nvSpPr>
        <p:spPr>
          <a:xfrm>
            <a:off x="3044024" y="5146011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4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161" name="Rectangle 160"/>
          <p:cNvSpPr/>
          <p:nvPr/>
        </p:nvSpPr>
        <p:spPr>
          <a:xfrm>
            <a:off x="3044024" y="5307713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GND RX CH 5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00" name="Pentagon 199"/>
          <p:cNvSpPr/>
          <p:nvPr/>
        </p:nvSpPr>
        <p:spPr>
          <a:xfrm>
            <a:off x="7524058" y="4673136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1" name="Rectangle 200"/>
          <p:cNvSpPr/>
          <p:nvPr/>
        </p:nvSpPr>
        <p:spPr>
          <a:xfrm>
            <a:off x="7531112" y="4613893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1</a:t>
            </a:r>
            <a:endParaRPr lang="en-US" sz="1000" dirty="0">
              <a:solidFill>
                <a:srgbClr val="FF0000"/>
              </a:solidFill>
            </a:endParaRPr>
          </a:p>
        </p:txBody>
      </p:sp>
      <p:cxnSp>
        <p:nvCxnSpPr>
          <p:cNvPr id="202" name="Straight Connector 201"/>
          <p:cNvCxnSpPr>
            <a:stCxn id="203" idx="6"/>
            <a:endCxn id="200" idx="1"/>
          </p:cNvCxnSpPr>
          <p:nvPr/>
        </p:nvCxnSpPr>
        <p:spPr>
          <a:xfrm flipV="1">
            <a:off x="6013214" y="4735894"/>
            <a:ext cx="1510844" cy="125909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3" name="Oval 202"/>
          <p:cNvSpPr/>
          <p:nvPr/>
        </p:nvSpPr>
        <p:spPr>
          <a:xfrm>
            <a:off x="5909697" y="481004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4" name="Straight Connector 203"/>
          <p:cNvCxnSpPr>
            <a:stCxn id="205" idx="6"/>
            <a:endCxn id="210" idx="1"/>
          </p:cNvCxnSpPr>
          <p:nvPr/>
        </p:nvCxnSpPr>
        <p:spPr>
          <a:xfrm flipV="1">
            <a:off x="6013214" y="4912465"/>
            <a:ext cx="1505210" cy="82068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" name="Oval 204"/>
          <p:cNvSpPr/>
          <p:nvPr/>
        </p:nvSpPr>
        <p:spPr>
          <a:xfrm>
            <a:off x="5909697" y="494277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6" name="Straight Connector 205"/>
          <p:cNvCxnSpPr>
            <a:stCxn id="207" idx="6"/>
            <a:endCxn id="212" idx="1"/>
          </p:cNvCxnSpPr>
          <p:nvPr/>
        </p:nvCxnSpPr>
        <p:spPr>
          <a:xfrm flipV="1">
            <a:off x="6010602" y="5084601"/>
            <a:ext cx="1507822" cy="43376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7" name="Oval 206"/>
          <p:cNvSpPr/>
          <p:nvPr/>
        </p:nvSpPr>
        <p:spPr>
          <a:xfrm>
            <a:off x="5907085" y="5076218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8" name="Straight Connector 207"/>
          <p:cNvCxnSpPr>
            <a:endCxn id="213" idx="1"/>
          </p:cNvCxnSpPr>
          <p:nvPr/>
        </p:nvCxnSpPr>
        <p:spPr>
          <a:xfrm flipV="1">
            <a:off x="5999716" y="5258943"/>
            <a:ext cx="1518708" cy="1710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9" name="Oval 208"/>
          <p:cNvSpPr/>
          <p:nvPr/>
        </p:nvSpPr>
        <p:spPr>
          <a:xfrm>
            <a:off x="5907085" y="5208948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0" name="Pentagon 209"/>
          <p:cNvSpPr/>
          <p:nvPr/>
        </p:nvSpPr>
        <p:spPr>
          <a:xfrm>
            <a:off x="7518424" y="4849707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1" name="Rectangle 210"/>
          <p:cNvSpPr/>
          <p:nvPr/>
        </p:nvSpPr>
        <p:spPr>
          <a:xfrm>
            <a:off x="7525478" y="4780304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2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2" name="Pentagon 211"/>
          <p:cNvSpPr/>
          <p:nvPr/>
        </p:nvSpPr>
        <p:spPr>
          <a:xfrm>
            <a:off x="7518424" y="5021843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3" name="Pentagon 212"/>
          <p:cNvSpPr/>
          <p:nvPr/>
        </p:nvSpPr>
        <p:spPr>
          <a:xfrm>
            <a:off x="7518424" y="5196185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4" name="Straight Connector 213"/>
          <p:cNvCxnSpPr>
            <a:endCxn id="216" idx="1"/>
          </p:cNvCxnSpPr>
          <p:nvPr/>
        </p:nvCxnSpPr>
        <p:spPr>
          <a:xfrm>
            <a:off x="5999716" y="5394478"/>
            <a:ext cx="1518708" cy="26643"/>
          </a:xfrm>
          <a:prstGeom prst="line">
            <a:avLst/>
          </a:prstGeom>
          <a:ln w="3175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5" name="Oval 214"/>
          <p:cNvSpPr/>
          <p:nvPr/>
        </p:nvSpPr>
        <p:spPr>
          <a:xfrm>
            <a:off x="5907085" y="5342774"/>
            <a:ext cx="103517" cy="103517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6" name="Pentagon 215"/>
          <p:cNvSpPr/>
          <p:nvPr/>
        </p:nvSpPr>
        <p:spPr>
          <a:xfrm>
            <a:off x="7518424" y="5358363"/>
            <a:ext cx="1228641" cy="125515"/>
          </a:xfrm>
          <a:prstGeom prst="homePlat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7" name="Rectangle 216"/>
          <p:cNvSpPr/>
          <p:nvPr/>
        </p:nvSpPr>
        <p:spPr>
          <a:xfrm>
            <a:off x="7525478" y="4958669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3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8" name="Rectangle 217"/>
          <p:cNvSpPr/>
          <p:nvPr/>
        </p:nvSpPr>
        <p:spPr>
          <a:xfrm>
            <a:off x="7525478" y="5132060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4</a:t>
            </a:r>
            <a:endParaRPr lang="en-US" sz="1000" dirty="0">
              <a:solidFill>
                <a:srgbClr val="FF0000"/>
              </a:solidFill>
            </a:endParaRPr>
          </a:p>
        </p:txBody>
      </p:sp>
      <p:sp>
        <p:nvSpPr>
          <p:cNvPr id="219" name="Rectangle 218"/>
          <p:cNvSpPr/>
          <p:nvPr/>
        </p:nvSpPr>
        <p:spPr>
          <a:xfrm>
            <a:off x="7522238" y="5299842"/>
            <a:ext cx="1150185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000" dirty="0" smtClean="0">
                <a:solidFill>
                  <a:srgbClr val="FF0000"/>
                </a:solidFill>
              </a:rPr>
              <a:t>5V RX CH 5</a:t>
            </a:r>
            <a:endParaRPr lang="en-US" sz="1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048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25949</TotalTime>
  <Words>388</Words>
  <Application>Microsoft Macintosh PowerPoint</Application>
  <PresentationFormat>Widescreen</PresentationFormat>
  <Paragraphs>178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Calibri</vt:lpstr>
      <vt:lpstr>Calibri Light</vt:lpstr>
      <vt:lpstr>Arial</vt:lpstr>
      <vt:lpstr>Office Theme</vt:lpstr>
      <vt:lpstr>Drone Project:  Flight Controller Connections</vt:lpstr>
      <vt:lpstr>Overview</vt:lpstr>
      <vt:lpstr>RPI Zero W Pins</vt:lpstr>
      <vt:lpstr>Arduino Uno Pins</vt:lpstr>
      <vt:lpstr>ARDFC Pin Assignments</vt:lpstr>
      <vt:lpstr>ARDFC Pinouts (Master)</vt:lpstr>
      <vt:lpstr>RPIFC Pin Assignments</vt:lpstr>
      <vt:lpstr>Connector Types</vt:lpstr>
      <vt:lpstr>5V Bus</vt:lpstr>
      <vt:lpstr>PDB/BEC &gt; ESC (Power)</vt:lpstr>
      <vt:lpstr>BAT &gt; LLS, BAT &gt; ARDFC (Power)</vt:lpstr>
      <vt:lpstr>RPIFC &lt; Logic Level Shifter, RPIFC &gt; DCAM</vt:lpstr>
      <vt:lpstr>ARDFC &gt; IMU</vt:lpstr>
      <vt:lpstr>ARDFC &gt; RX, ARDFC &lt; ESC</vt:lpstr>
    </vt:vector>
  </TitlesOfParts>
  <Company/>
  <LinksUpToDate>false</LinksUpToDate>
  <SharedDoc>false</SharedDoc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Drone Project:  Electrical Connections</dc:title>
  <dc:creator>Luke Rooney</dc:creator>
  <cp:lastModifiedBy>Luke Rooney</cp:lastModifiedBy>
  <cp:revision>236</cp:revision>
  <dcterms:created xsi:type="dcterms:W3CDTF">2017-07-28T03:54:51Z</dcterms:created>
  <dcterms:modified xsi:type="dcterms:W3CDTF">2017-11-14T01:29:16Z</dcterms:modified>
</cp:coreProperties>
</file>